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98" r:id="rId5"/>
    <p:sldId id="259" r:id="rId6"/>
    <p:sldId id="266" r:id="rId7"/>
    <p:sldId id="265" r:id="rId8"/>
    <p:sldId id="270" r:id="rId9"/>
    <p:sldId id="299" r:id="rId10"/>
    <p:sldId id="300" r:id="rId11"/>
    <p:sldId id="301" r:id="rId12"/>
    <p:sldId id="302" r:id="rId13"/>
    <p:sldId id="297" r:id="rId14"/>
    <p:sldId id="278" r:id="rId15"/>
    <p:sldId id="277" r:id="rId16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Glacial Indifference" panose="020B0604020202020204" charset="0"/>
      <p:regular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Bold" panose="00000800000000000000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11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928A7-6386-447E-99D0-DFE057D88925}" type="datetimeFigureOut">
              <a:rPr lang="en-BE" smtClean="0"/>
              <a:t>19/03/2025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938E2-8649-4A27-A2ED-76D3DC739F2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0441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938E2-8649-4A27-A2ED-76D3DC739F28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834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E5075-9F18-42E0-9537-B05C8E45B5D9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1946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49648-F9E8-3166-E1B5-B383788CB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0328D-3435-3360-58EB-5552C4A74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EA5FA-2291-5928-4103-03AC4307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182E-6603-8F03-6CAA-248F9A52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E5075-9F18-42E0-9537-B05C8E45B5D9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2884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7307-B9FA-0CCB-894F-8E7572A5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FCEF6-E052-85C6-FC38-372E7EE52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ECD9E-0F46-20D0-20D8-7FD51F1E4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4B3EC-D83F-C06C-9D2C-FB1927A87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E5075-9F18-42E0-9537-B05C8E45B5D9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218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F0BC-780C-8E37-961A-D74B8C2D0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5D32E9-C41A-9C5A-6841-BA065293C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372FB-774F-240F-A4E2-4CF98567F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☑️ </a:t>
            </a:r>
            <a:r>
              <a:rPr lang="en-GB" b="1" dirty="0"/>
              <a:t>Gain industry visibility</a:t>
            </a:r>
            <a:r>
              <a:rPr lang="en-GB" dirty="0"/>
              <a:t> – Build awareness &amp; credibility</a:t>
            </a:r>
            <a:br>
              <a:rPr lang="en-GB" dirty="0"/>
            </a:br>
            <a:r>
              <a:rPr lang="en-GB" dirty="0"/>
              <a:t>☑️ </a:t>
            </a:r>
            <a:r>
              <a:rPr lang="en-GB" b="1" dirty="0"/>
              <a:t>Connect with key decision-makers</a:t>
            </a:r>
            <a:r>
              <a:rPr lang="en-GB" dirty="0"/>
              <a:t> – Engage with telcos &amp; peers</a:t>
            </a:r>
            <a:br>
              <a:rPr lang="en-GB" dirty="0"/>
            </a:br>
            <a:r>
              <a:rPr lang="en-GB" dirty="0"/>
              <a:t>☑️ </a:t>
            </a:r>
            <a:r>
              <a:rPr lang="en-GB" b="1" dirty="0"/>
              <a:t>Access exclusive insights</a:t>
            </a:r>
            <a:r>
              <a:rPr lang="en-GB" dirty="0"/>
              <a:t> – Learn, innovate &amp; stay ahead</a:t>
            </a:r>
            <a:br>
              <a:rPr lang="en-GB" dirty="0"/>
            </a:br>
            <a:r>
              <a:rPr lang="en-GB" dirty="0"/>
              <a:t>☑️ </a:t>
            </a:r>
            <a:r>
              <a:rPr lang="en-GB" b="1" dirty="0"/>
              <a:t>Shape the industry’s future</a:t>
            </a:r>
            <a:r>
              <a:rPr lang="en-GB" dirty="0"/>
              <a:t> – Contribute to discussions &amp; best practices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2512F-F00C-1417-0BCF-F4EFBE6D5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E5075-9F18-42E0-9537-B05C8E45B5D9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1866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hyperlink" Target="https://connecteurop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tis.org/annual-gathering/etis-gathering-2025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tno.nl/e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svg"/><Relationship Id="rId18" Type="http://schemas.openxmlformats.org/officeDocument/2006/relationships/image" Target="../media/image56.jpeg"/><Relationship Id="rId26" Type="http://schemas.openxmlformats.org/officeDocument/2006/relationships/image" Target="../media/image64.svg"/><Relationship Id="rId39" Type="http://schemas.openxmlformats.org/officeDocument/2006/relationships/image" Target="../media/image77.png"/><Relationship Id="rId21" Type="http://schemas.openxmlformats.org/officeDocument/2006/relationships/image" Target="../media/image59.jpeg"/><Relationship Id="rId34" Type="http://schemas.openxmlformats.org/officeDocument/2006/relationships/image" Target="../media/image72.svg"/><Relationship Id="rId42" Type="http://schemas.openxmlformats.org/officeDocument/2006/relationships/image" Target="../media/image80.svg"/><Relationship Id="rId47" Type="http://schemas.openxmlformats.org/officeDocument/2006/relationships/image" Target="../media/image85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29" Type="http://schemas.openxmlformats.org/officeDocument/2006/relationships/image" Target="../media/image67.png"/><Relationship Id="rId11" Type="http://schemas.openxmlformats.org/officeDocument/2006/relationships/image" Target="../media/image49.svg"/><Relationship Id="rId24" Type="http://schemas.openxmlformats.org/officeDocument/2006/relationships/image" Target="../media/image62.jpeg"/><Relationship Id="rId32" Type="http://schemas.openxmlformats.org/officeDocument/2006/relationships/image" Target="../media/image70.svg"/><Relationship Id="rId37" Type="http://schemas.openxmlformats.org/officeDocument/2006/relationships/image" Target="../media/image75.png"/><Relationship Id="rId40" Type="http://schemas.openxmlformats.org/officeDocument/2006/relationships/image" Target="../media/image78.svg"/><Relationship Id="rId45" Type="http://schemas.openxmlformats.org/officeDocument/2006/relationships/image" Target="../media/image83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jpeg"/><Relationship Id="rId28" Type="http://schemas.openxmlformats.org/officeDocument/2006/relationships/image" Target="../media/image66.svg"/><Relationship Id="rId36" Type="http://schemas.openxmlformats.org/officeDocument/2006/relationships/image" Target="../media/image74.svg"/><Relationship Id="rId49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Relationship Id="rId27" Type="http://schemas.openxmlformats.org/officeDocument/2006/relationships/image" Target="../media/image65.png"/><Relationship Id="rId30" Type="http://schemas.openxmlformats.org/officeDocument/2006/relationships/image" Target="../media/image68.sv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svg"/><Relationship Id="rId46" Type="http://schemas.openxmlformats.org/officeDocument/2006/relationships/image" Target="../media/image84.png"/><Relationship Id="rId20" Type="http://schemas.openxmlformats.org/officeDocument/2006/relationships/image" Target="../media/image58.jpe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7112-4089-F42A-A0B4-7B7DEBAB3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600" y="4457700"/>
            <a:ext cx="13335000" cy="1470025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79C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Europe Telecommunications ISAC</a:t>
            </a:r>
            <a:br>
              <a:rPr lang="en-GB" sz="6000" b="1" dirty="0">
                <a:solidFill>
                  <a:srgbClr val="0079C2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6000" b="1" dirty="0">
                <a:solidFill>
                  <a:srgbClr val="0079C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TELCO SECURITY LANDSCAPE 2025</a:t>
            </a:r>
            <a:br>
              <a:rPr lang="en-GB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700" dirty="0">
                <a:latin typeface="Poppins" panose="00000500000000000000" pitchFamily="2" charset="0"/>
                <a:cs typeface="Poppins" panose="00000500000000000000" pitchFamily="2" charset="0"/>
              </a:rPr>
              <a:t>ENISA Telecom and Digital Infrastructure Security Forum 2025</a:t>
            </a:r>
            <a:b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20</a:t>
            </a:r>
            <a:r>
              <a:rPr lang="en-GB" sz="2000" baseline="30000" dirty="0"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March 2025, Amsterdam, The Netherlands</a:t>
            </a:r>
            <a:endParaRPr lang="en-BE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A close-up of a logo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B964E70F-0023-BA32-DD49-5900F4DCF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7844649"/>
            <a:ext cx="2709672" cy="1530687"/>
          </a:xfrm>
          <a:prstGeom prst="rect">
            <a:avLst/>
          </a:prstGeom>
        </p:spPr>
      </p:pic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AEE37599-F712-76FA-A2F2-5D488FB8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04173"/>
            <a:ext cx="3126166" cy="6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>
            <a:hlinkClick r:id="rId6"/>
            <a:extLst>
              <a:ext uri="{FF2B5EF4-FFF2-40B4-BE49-F238E27FC236}">
                <a16:creationId xmlns:a16="http://schemas.microsoft.com/office/drawing/2014/main" id="{6B23A70B-4127-2089-A777-4AF56550F641}"/>
              </a:ext>
            </a:extLst>
          </p:cNvPr>
          <p:cNvSpPr/>
          <p:nvPr/>
        </p:nvSpPr>
        <p:spPr>
          <a:xfrm>
            <a:off x="3386328" y="8188246"/>
            <a:ext cx="3200400" cy="727568"/>
          </a:xfrm>
          <a:custGeom>
            <a:avLst/>
            <a:gdLst/>
            <a:ahLst/>
            <a:cxnLst/>
            <a:rect l="l" t="t" r="r" b="b"/>
            <a:pathLst>
              <a:path w="4097864" h="956168">
                <a:moveTo>
                  <a:pt x="0" y="0"/>
                </a:moveTo>
                <a:lnTo>
                  <a:pt x="4097864" y="0"/>
                </a:lnTo>
                <a:lnTo>
                  <a:pt x="4097864" y="956168"/>
                </a:lnTo>
                <a:lnTo>
                  <a:pt x="0" y="9561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7" name="Group 14">
            <a:extLst>
              <a:ext uri="{FF2B5EF4-FFF2-40B4-BE49-F238E27FC236}">
                <a16:creationId xmlns:a16="http://schemas.microsoft.com/office/drawing/2014/main" id="{4E58976B-072E-9368-DB72-57D8FCD13645}"/>
              </a:ext>
            </a:extLst>
          </p:cNvPr>
          <p:cNvGrpSpPr/>
          <p:nvPr/>
        </p:nvGrpSpPr>
        <p:grpSpPr>
          <a:xfrm>
            <a:off x="-228600" y="9563100"/>
            <a:ext cx="18897600" cy="1232579"/>
            <a:chOff x="0" y="0"/>
            <a:chExt cx="4489056" cy="660400"/>
          </a:xfrm>
        </p:grpSpPr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462C0621-8D25-5622-83DC-CEBF9B0F10E6}"/>
                </a:ext>
              </a:extLst>
            </p:cNvPr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61B9C9B2-136A-0986-1380-EAD9F238AD35}"/>
              </a:ext>
            </a:extLst>
          </p:cNvPr>
          <p:cNvGrpSpPr>
            <a:grpSpLocks noChangeAspect="1"/>
          </p:cNvGrpSpPr>
          <p:nvPr/>
        </p:nvGrpSpPr>
        <p:grpSpPr>
          <a:xfrm>
            <a:off x="16687800" y="-1409700"/>
            <a:ext cx="2957591" cy="2957580"/>
            <a:chOff x="0" y="0"/>
            <a:chExt cx="6350000" cy="634997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7C1EE5C-0292-6A26-F387-B702B6B6E3D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7AC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99608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E41AA-AF15-47A2-5C94-FCBC9D06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F3324C2-34B7-C401-0C67-BE2AB0537F40}"/>
              </a:ext>
            </a:extLst>
          </p:cNvPr>
          <p:cNvGrpSpPr>
            <a:grpSpLocks noChangeAspect="1"/>
          </p:cNvGrpSpPr>
          <p:nvPr/>
        </p:nvGrpSpPr>
        <p:grpSpPr>
          <a:xfrm>
            <a:off x="16008314" y="8115300"/>
            <a:ext cx="3871995" cy="3871980"/>
            <a:chOff x="0" y="0"/>
            <a:chExt cx="6350000" cy="634997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3DF1C3-F022-70BD-54C3-82CE9EABCC5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7AC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BE"/>
            </a:p>
          </p:txBody>
        </p:sp>
      </p:grpSp>
      <p:pic>
        <p:nvPicPr>
          <p:cNvPr id="19" name="Picture 18" descr="A close-up of a logo&#10;&#10;AI-generated content may be incorrect.">
            <a:extLst>
              <a:ext uri="{FF2B5EF4-FFF2-40B4-BE49-F238E27FC236}">
                <a16:creationId xmlns:a16="http://schemas.microsoft.com/office/drawing/2014/main" id="{CAE23E6C-291F-D7D6-1BFD-EFAB32CB7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114300"/>
            <a:ext cx="2709672" cy="1530687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2FD440-079A-862F-6BB9-B158A31E9D56}"/>
              </a:ext>
            </a:extLst>
          </p:cNvPr>
          <p:cNvSpPr txBox="1"/>
          <p:nvPr/>
        </p:nvSpPr>
        <p:spPr>
          <a:xfrm>
            <a:off x="909294" y="801394"/>
            <a:ext cx="10021897" cy="8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</a:pPr>
            <a:r>
              <a:rPr lang="en-US" sz="5900" b="1" spc="-2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POLICY OUTLOOK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7E03F0E-620B-EECC-4303-EAF619FF6534}"/>
              </a:ext>
            </a:extLst>
          </p:cNvPr>
          <p:cNvSpPr txBox="1"/>
          <p:nvPr/>
        </p:nvSpPr>
        <p:spPr>
          <a:xfrm>
            <a:off x="905882" y="1866900"/>
            <a:ext cx="111033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81"/>
              </a:lnSpc>
            </a:pPr>
            <a:r>
              <a:rPr lang="en-US" sz="29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Translating the topics identified in the Landscape into policy recommendations.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A5195884-A03E-28DF-7A18-B87100510097}"/>
              </a:ext>
            </a:extLst>
          </p:cNvPr>
          <p:cNvGrpSpPr/>
          <p:nvPr/>
        </p:nvGrpSpPr>
        <p:grpSpPr>
          <a:xfrm>
            <a:off x="3886200" y="3162300"/>
            <a:ext cx="10515600" cy="1232579"/>
            <a:chOff x="0" y="0"/>
            <a:chExt cx="4489056" cy="660400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B300497-0B83-8FDC-9AEE-B86949BC91D7}"/>
                </a:ext>
              </a:extLst>
            </p:cNvPr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7F19ABF6-2BB0-402A-6705-A889A1B4E519}"/>
              </a:ext>
            </a:extLst>
          </p:cNvPr>
          <p:cNvGrpSpPr/>
          <p:nvPr/>
        </p:nvGrpSpPr>
        <p:grpSpPr>
          <a:xfrm>
            <a:off x="3886200" y="4570686"/>
            <a:ext cx="10515600" cy="1232579"/>
            <a:chOff x="0" y="12541"/>
            <a:chExt cx="4489056" cy="660400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A58EC61-4E9F-3C4F-65A2-AAE119A61D14}"/>
                </a:ext>
              </a:extLst>
            </p:cNvPr>
            <p:cNvSpPr/>
            <p:nvPr/>
          </p:nvSpPr>
          <p:spPr>
            <a:xfrm>
              <a:off x="0" y="12541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00629D"/>
            </a:solidFill>
          </p:spPr>
          <p:txBody>
            <a:bodyPr/>
            <a:lstStyle/>
            <a:p>
              <a:pPr algn="ctr"/>
              <a:r>
                <a:rPr lang="en-US" sz="2823" dirty="0">
                  <a:solidFill>
                    <a:srgbClr val="FFFFFF"/>
                  </a:solidFill>
                  <a:latin typeface="Poppins Bold"/>
                  <a:cs typeface="Poppins Bold"/>
                  <a:sym typeface="Poppins Bold"/>
                </a:rPr>
                <a:t>Adopt a new regulatory approach and enable scalability to sustain continued investments </a:t>
              </a:r>
              <a:endParaRPr lang="en-US" sz="2823" dirty="0">
                <a:solidFill>
                  <a:srgbClr val="FFFFFF"/>
                </a:solidFill>
                <a:latin typeface="Poppins Bold"/>
                <a:cs typeface="Poppins Bold"/>
                <a:sym typeface="Poppins"/>
              </a:endParaRPr>
            </a:p>
            <a:p>
              <a:endParaRPr lang="en-BE" dirty="0"/>
            </a:p>
          </p:txBody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02E51CA7-87DC-652C-3A7A-A50FE34C1756}"/>
              </a:ext>
            </a:extLst>
          </p:cNvPr>
          <p:cNvGrpSpPr/>
          <p:nvPr/>
        </p:nvGrpSpPr>
        <p:grpSpPr>
          <a:xfrm>
            <a:off x="3886200" y="5981700"/>
            <a:ext cx="10515600" cy="1232579"/>
            <a:chOff x="0" y="26013"/>
            <a:chExt cx="4489056" cy="660400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032F1540-FD6F-AFBD-4958-D185E5A47002}"/>
                </a:ext>
              </a:extLst>
            </p:cNvPr>
            <p:cNvSpPr/>
            <p:nvPr/>
          </p:nvSpPr>
          <p:spPr>
            <a:xfrm>
              <a:off x="0" y="26013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pPr algn="ctr"/>
              <a:r>
                <a:rPr lang="en-GB" sz="2823" dirty="0">
                  <a:solidFill>
                    <a:srgbClr val="FFFFFF"/>
                  </a:solidFill>
                  <a:latin typeface="Poppins Bold"/>
                  <a:cs typeface="Poppins Bold"/>
                </a:rPr>
                <a:t>Simplify and harmonise security regulations and streamline reporting obligations</a:t>
              </a:r>
              <a:endParaRPr lang="en-BE" sz="2823" dirty="0">
                <a:solidFill>
                  <a:srgbClr val="FFFFFF"/>
                </a:solidFill>
                <a:latin typeface="Poppins Bold"/>
                <a:cs typeface="Poppins Bold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CD603A78-9EC0-2106-B437-9777539CCEF9}"/>
              </a:ext>
            </a:extLst>
          </p:cNvPr>
          <p:cNvGrpSpPr/>
          <p:nvPr/>
        </p:nvGrpSpPr>
        <p:grpSpPr>
          <a:xfrm>
            <a:off x="3870277" y="7366678"/>
            <a:ext cx="10531997" cy="1232579"/>
            <a:chOff x="0" y="7168"/>
            <a:chExt cx="4489056" cy="660400"/>
          </a:xfrm>
        </p:grpSpPr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771D049-40ED-2E9D-2CDA-50285316FB4A}"/>
                </a:ext>
              </a:extLst>
            </p:cNvPr>
            <p:cNvSpPr/>
            <p:nvPr/>
          </p:nvSpPr>
          <p:spPr>
            <a:xfrm>
              <a:off x="0" y="7168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00629D"/>
            </a:solidFill>
          </p:spPr>
          <p:txBody>
            <a:bodyPr/>
            <a:lstStyle/>
            <a:p>
              <a:pPr algn="ctr"/>
              <a:r>
                <a:rPr lang="en-GB" sz="2823" dirty="0">
                  <a:solidFill>
                    <a:srgbClr val="FFFFFF"/>
                  </a:solidFill>
                  <a:latin typeface="Poppins Bold"/>
                  <a:cs typeface="Poppins Bold"/>
                </a:rPr>
                <a:t>Enhance a competitive European ecosystem in strategic network technologies</a:t>
              </a:r>
              <a:endParaRPr lang="en-BE" sz="2823" dirty="0">
                <a:solidFill>
                  <a:srgbClr val="FFFFFF"/>
                </a:solidFill>
                <a:latin typeface="Poppins Bold"/>
                <a:cs typeface="Poppins Bold"/>
              </a:endParaRPr>
            </a:p>
          </p:txBody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93757033-0A50-2707-8134-CB15F96D8FCB}"/>
              </a:ext>
            </a:extLst>
          </p:cNvPr>
          <p:cNvSpPr txBox="1"/>
          <p:nvPr/>
        </p:nvSpPr>
        <p:spPr>
          <a:xfrm>
            <a:off x="3870277" y="3251879"/>
            <a:ext cx="10437125" cy="999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  <a:spcBef>
                <a:spcPct val="0"/>
              </a:spcBef>
            </a:pPr>
            <a:r>
              <a:rPr lang="en-US" sz="282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Acknowledge the cost of secure and resilient networks and ensure private and public funding</a:t>
            </a:r>
            <a:endParaRPr lang="en-US" sz="282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14235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028A8-F42B-99F3-875B-E2740871F754}"/>
              </a:ext>
            </a:extLst>
          </p:cNvPr>
          <p:cNvSpPr txBox="1"/>
          <p:nvPr/>
        </p:nvSpPr>
        <p:spPr>
          <a:xfrm>
            <a:off x="8034561" y="4789557"/>
            <a:ext cx="2196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Century Gothic" panose="020B0502020202020204" pitchFamily="34" charset="0"/>
              </a:rPr>
              <a:t>BACKUP</a:t>
            </a:r>
            <a:endParaRPr lang="en-BE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3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259300" y="9258300"/>
            <a:ext cx="2221677" cy="222166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7AC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088561" y="9603802"/>
            <a:ext cx="1366401" cy="136639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7AC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6" name="Freeform 6"/>
          <p:cNvSpPr/>
          <p:nvPr/>
        </p:nvSpPr>
        <p:spPr>
          <a:xfrm>
            <a:off x="13599406" y="548000"/>
            <a:ext cx="3446075" cy="3446075"/>
          </a:xfrm>
          <a:custGeom>
            <a:avLst/>
            <a:gdLst/>
            <a:ahLst/>
            <a:cxnLst/>
            <a:rect l="l" t="t" r="r" b="b"/>
            <a:pathLst>
              <a:path w="3446075" h="3446075">
                <a:moveTo>
                  <a:pt x="0" y="0"/>
                </a:moveTo>
                <a:lnTo>
                  <a:pt x="3446076" y="0"/>
                </a:lnTo>
                <a:lnTo>
                  <a:pt x="3446076" y="3446076"/>
                </a:lnTo>
                <a:lnTo>
                  <a:pt x="0" y="3446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7" name="TextBox 7"/>
          <p:cNvSpPr txBox="1"/>
          <p:nvPr/>
        </p:nvSpPr>
        <p:spPr>
          <a:xfrm>
            <a:off x="909294" y="801394"/>
            <a:ext cx="10021897" cy="164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</a:pPr>
            <a:r>
              <a:rPr lang="en-US" sz="5900" b="1" spc="-23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INFORMATION SECURITY WORKING GROUP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9294" y="4509862"/>
            <a:ext cx="11103320" cy="494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 b="1">
                <a:solidFill>
                  <a:srgbClr val="007AC3"/>
                </a:solidFill>
                <a:latin typeface="Poppins Bold"/>
                <a:ea typeface="Poppins Bold"/>
                <a:cs typeface="Poppins Bold"/>
                <a:sym typeface="Poppins Bold"/>
              </a:rPr>
              <a:t>KEY FOCUS AREAS</a:t>
            </a:r>
          </a:p>
          <a:p>
            <a:pPr algn="just">
              <a:lnSpc>
                <a:spcPts val="840"/>
              </a:lnSpc>
            </a:pPr>
            <a:endParaRPr lang="en-US" sz="2599" b="1">
              <a:solidFill>
                <a:srgbClr val="007AC3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39751" lvl="1" indent="-269875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Telco security landscape: Regular updates on the most recent trends, risks &amp; challenges &amp; future threats</a:t>
            </a:r>
          </a:p>
          <a:p>
            <a:pPr marL="539751" lvl="1" indent="-269875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Scope: Transformation of telcos into cloud native, Telco Network Security Applicability and challenges of AI, Supply chain security, Cloud and software security, Zero-Trust: defining security architecture, Vendor &amp; Partner management, Emergent security regulations in Europe, Security governance</a:t>
            </a:r>
          </a:p>
          <a:p>
            <a:pPr marL="539751" lvl="1" indent="-269875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management &amp; privacy: Risk management, data privacy + infrastructure protection. </a:t>
            </a:r>
          </a:p>
          <a:p>
            <a:pPr algn="just">
              <a:lnSpc>
                <a:spcPts val="3019"/>
              </a:lnSpc>
            </a:pPr>
            <a:endParaRPr lang="en-US" sz="2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876853" y="4509926"/>
            <a:ext cx="4386147" cy="232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 b="1" strike="noStrike" dirty="0">
                <a:solidFill>
                  <a:srgbClr val="007AC3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PARTICIPANT</a:t>
            </a:r>
            <a:r>
              <a:rPr lang="en-US" sz="2599" b="1" u="none" strike="noStrike" dirty="0">
                <a:solidFill>
                  <a:srgbClr val="007AC3"/>
                </a:solidFill>
                <a:latin typeface="Poppins Bold"/>
                <a:ea typeface="Poppins Bold"/>
                <a:cs typeface="Poppins Bold"/>
                <a:sym typeface="Poppins Bold"/>
              </a:rPr>
              <a:t> PROFILE </a:t>
            </a:r>
          </a:p>
          <a:p>
            <a:pPr algn="just">
              <a:lnSpc>
                <a:spcPts val="699"/>
              </a:lnSpc>
              <a:spcBef>
                <a:spcPct val="0"/>
              </a:spcBef>
            </a:pPr>
            <a:endParaRPr lang="en-US" sz="2599" b="1" u="none" strike="noStrike" dirty="0">
              <a:solidFill>
                <a:srgbClr val="007AC3"/>
              </a:solidFill>
              <a:latin typeface="Poppins Bold"/>
              <a:ea typeface="Poppins Bold"/>
              <a:cs typeface="Poppins Bold"/>
              <a:sym typeface="Poppins Bold"/>
              <a:hlinkClick r:id="rId3" tooltip="https://docs.google.com/spreadsheets/d/1DUF2isFWsqVSYhbaACYtbgcLi_YjDqpE3GLQIVgkKQg/edit#gid=69851113"/>
            </a:endParaRPr>
          </a:p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Heads of Cyber Security</a:t>
            </a:r>
          </a:p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CISO, CSO</a:t>
            </a:r>
          </a:p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Security Leads</a:t>
            </a:r>
          </a:p>
          <a:p>
            <a:pPr marL="539750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u="none" strike="noStrike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Security Managers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76853" y="7554919"/>
            <a:ext cx="4557821" cy="90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sz="2536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Andrija Višić </a:t>
            </a:r>
            <a:r>
              <a:rPr lang="en-US" sz="25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coordinates the activities for this group.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9294" y="2428264"/>
            <a:ext cx="11103320" cy="134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81"/>
              </a:lnSpc>
            </a:pPr>
            <a:r>
              <a:rPr lang="en-US" sz="29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Serves as a trusted platform for sharing the most recent trends in cyber security, the threat landscape and current developments in security strategies within telcos.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14751" y="272326"/>
            <a:ext cx="8378434" cy="1232579"/>
            <a:chOff x="0" y="0"/>
            <a:chExt cx="4489056" cy="66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214751" y="1690115"/>
            <a:ext cx="8378434" cy="1232579"/>
            <a:chOff x="0" y="0"/>
            <a:chExt cx="4489056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00629D"/>
            </a:solid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910" y="698769"/>
            <a:ext cx="7029489" cy="1776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24006B"/>
                </a:solidFill>
                <a:latin typeface="Poppins Bold"/>
                <a:ea typeface="Poppins Bold"/>
                <a:cs typeface="Poppins Bold"/>
                <a:sym typeface="Poppins Bold"/>
              </a:rPr>
              <a:t>THE WHY, WHAT &amp; HOW OF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75628" y="391207"/>
            <a:ext cx="8115177" cy="1009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  <a:spcBef>
                <a:spcPct val="0"/>
              </a:spcBef>
            </a:pPr>
            <a:r>
              <a:rPr lang="en-US" sz="2823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DECIDE</a:t>
            </a:r>
            <a:r>
              <a:rPr lang="en-US" sz="282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on the topics for information exchange and meeting set-up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02544" y="1767198"/>
            <a:ext cx="7661346" cy="149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</a:pPr>
            <a:r>
              <a:rPr lang="en-US" sz="2823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EXCHANGE</a:t>
            </a:r>
            <a:r>
              <a:rPr lang="en-US" sz="2823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use cases &amp; best practices  with your peers on a regular basis </a:t>
            </a:r>
          </a:p>
          <a:p>
            <a:pPr algn="ctr">
              <a:lnSpc>
                <a:spcPts val="3952"/>
              </a:lnSpc>
              <a:spcBef>
                <a:spcPct val="0"/>
              </a:spcBef>
            </a:pPr>
            <a:endParaRPr lang="en-US" sz="2823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214751" y="3107904"/>
            <a:ext cx="8378434" cy="1232579"/>
            <a:chOff x="0" y="0"/>
            <a:chExt cx="4489056" cy="66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4751" y="4525693"/>
            <a:ext cx="8378434" cy="1232579"/>
            <a:chOff x="0" y="0"/>
            <a:chExt cx="4489056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00629D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14751" y="5943482"/>
            <a:ext cx="8378434" cy="1232579"/>
            <a:chOff x="0" y="0"/>
            <a:chExt cx="4489056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14751" y="7362851"/>
            <a:ext cx="8378434" cy="1232579"/>
            <a:chOff x="0" y="0"/>
            <a:chExt cx="4489056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00629D"/>
            </a:solid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884275" y="3238500"/>
            <a:ext cx="7247938" cy="150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Have </a:t>
            </a: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discussions with your peers instead of intermediate parties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199295" y="4646839"/>
            <a:ext cx="6409345" cy="150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Engage in a 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TRUSTED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environment (no media involved)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7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79998" y="6069048"/>
            <a:ext cx="7247938" cy="163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LEARN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from telcos and vendors 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(no sales pitches allowed)</a:t>
            </a:r>
          </a:p>
          <a:p>
            <a:pPr algn="ctr">
              <a:lnSpc>
                <a:spcPts val="5078"/>
              </a:lnSpc>
              <a:spcBef>
                <a:spcPct val="0"/>
              </a:spcBef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348327" y="7445888"/>
            <a:ext cx="6319833" cy="101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Collaborate on the 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FULL SPECTRUM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(both failures and success stories)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13171" y="1187056"/>
            <a:ext cx="799873" cy="79987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AC3"/>
            </a:solidFill>
          </p:spPr>
          <p:txBody>
            <a:bodyPr/>
            <a:lstStyle/>
            <a:p>
              <a:endParaRPr lang="en-BE" sz="11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11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201150" y="8782095"/>
            <a:ext cx="8378434" cy="1232579"/>
            <a:chOff x="0" y="0"/>
            <a:chExt cx="4489056" cy="660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89056" cy="660400"/>
            </a:xfrm>
            <a:custGeom>
              <a:avLst/>
              <a:gdLst/>
              <a:ahLst/>
              <a:cxnLst/>
              <a:rect l="l" t="t" r="r" b="b"/>
              <a:pathLst>
                <a:path w="4489056" h="660400">
                  <a:moveTo>
                    <a:pt x="436459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64596" y="0"/>
                  </a:lnTo>
                  <a:cubicBezTo>
                    <a:pt x="4433176" y="0"/>
                    <a:pt x="4489056" y="55880"/>
                    <a:pt x="4489056" y="124460"/>
                  </a:cubicBezTo>
                  <a:lnTo>
                    <a:pt x="4489056" y="535940"/>
                  </a:lnTo>
                  <a:cubicBezTo>
                    <a:pt x="4489056" y="604520"/>
                    <a:pt x="4433176" y="660400"/>
                    <a:pt x="4364596" y="660400"/>
                  </a:cubicBezTo>
                  <a:close/>
                </a:path>
              </a:pathLst>
            </a:custGeom>
            <a:solidFill>
              <a:srgbClr val="369DDB"/>
            </a:solid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837148" y="8860093"/>
            <a:ext cx="7247938" cy="100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ACCESS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exclusive Benchmarks and Surveys</a:t>
            </a: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B29187C4-EB36-E2AB-F352-AA20BF33E773}"/>
              </a:ext>
            </a:extLst>
          </p:cNvPr>
          <p:cNvSpPr/>
          <p:nvPr/>
        </p:nvSpPr>
        <p:spPr>
          <a:xfrm>
            <a:off x="2764710" y="1665567"/>
            <a:ext cx="2951971" cy="711199"/>
          </a:xfrm>
          <a:custGeom>
            <a:avLst/>
            <a:gdLst/>
            <a:ahLst/>
            <a:cxnLst/>
            <a:rect l="l" t="t" r="r" b="b"/>
            <a:pathLst>
              <a:path w="4097864" h="956168">
                <a:moveTo>
                  <a:pt x="0" y="0"/>
                </a:moveTo>
                <a:lnTo>
                  <a:pt x="4097864" y="0"/>
                </a:lnTo>
                <a:lnTo>
                  <a:pt x="4097864" y="956168"/>
                </a:lnTo>
                <a:lnTo>
                  <a:pt x="0" y="95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478A7B4-393B-CF70-CC64-E2D1902CF59E}"/>
              </a:ext>
            </a:extLst>
          </p:cNvPr>
          <p:cNvSpPr txBox="1"/>
          <p:nvPr/>
        </p:nvSpPr>
        <p:spPr>
          <a:xfrm>
            <a:off x="929110" y="3004338"/>
            <a:ext cx="7856346" cy="2779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36"/>
              </a:lnSpc>
            </a:pPr>
            <a:r>
              <a:rPr lang="en-US" sz="2899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☑️</a:t>
            </a:r>
            <a:r>
              <a:rPr lang="en-GB" sz="2899" u="none" strike="noStrike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non-profit / collaboration platform within the European telco industry </a:t>
            </a:r>
            <a:endParaRPr lang="en-US" sz="2899" u="none" strike="noStrike" spc="78" dirty="0">
              <a:solidFill>
                <a:srgbClr val="24006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ts val="4436"/>
              </a:lnSpc>
            </a:pPr>
            <a:r>
              <a:rPr lang="en-US" sz="2899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☑️</a:t>
            </a:r>
            <a:r>
              <a:rPr lang="en-US" sz="2899" u="none" strike="noStrike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30+ physical meetings annually</a:t>
            </a:r>
          </a:p>
          <a:p>
            <a:pPr>
              <a:lnSpc>
                <a:spcPts val="4436"/>
              </a:lnSpc>
            </a:pPr>
            <a:r>
              <a:rPr lang="en-US" sz="2899" u="none" strike="noStrike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☑️100+ webinars annually</a:t>
            </a:r>
          </a:p>
          <a:p>
            <a:pPr>
              <a:lnSpc>
                <a:spcPts val="4436"/>
              </a:lnSpc>
            </a:pPr>
            <a:r>
              <a:rPr lang="en-US" sz="2899" u="none" strike="noStrike" spc="78" dirty="0">
                <a:solidFill>
                  <a:srgbClr val="24006B"/>
                </a:solidFill>
                <a:latin typeface="Poppins"/>
                <a:ea typeface="Poppins"/>
                <a:cs typeface="Poppins"/>
                <a:sym typeface="Poppins"/>
              </a:rPr>
              <a:t>☑️30+ years of building trust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C2E1FF-154F-97A9-1479-D7BEFF9B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56" y="6733332"/>
            <a:ext cx="2639338" cy="2630451"/>
          </a:xfrm>
          <a:prstGeom prst="rect">
            <a:avLst/>
          </a:prstGeom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C4C16C97-69B5-76CC-3A7B-34DBF635F5D4}"/>
              </a:ext>
            </a:extLst>
          </p:cNvPr>
          <p:cNvSpPr txBox="1"/>
          <p:nvPr/>
        </p:nvSpPr>
        <p:spPr>
          <a:xfrm>
            <a:off x="3343105" y="9485049"/>
            <a:ext cx="2572833" cy="52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36"/>
              </a:lnSpc>
            </a:pPr>
            <a:r>
              <a:rPr lang="en-US" sz="2899" spc="78" dirty="0">
                <a:solidFill>
                  <a:srgbClr val="0079C2"/>
                </a:solidFill>
                <a:latin typeface="Poppins"/>
                <a:ea typeface="Poppins"/>
                <a:cs typeface="Poppins"/>
                <a:sym typeface="Poppins"/>
              </a:rPr>
              <a:t>www.etis.org</a:t>
            </a:r>
            <a:endParaRPr lang="en-US" sz="2899" u="none" strike="noStrike" spc="78" dirty="0">
              <a:solidFill>
                <a:srgbClr val="0079C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40047"/>
            <a:ext cx="5769241" cy="4496020"/>
            <a:chOff x="0" y="0"/>
            <a:chExt cx="1519471" cy="11841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9471" cy="1184137"/>
            </a:xfrm>
            <a:custGeom>
              <a:avLst/>
              <a:gdLst/>
              <a:ahLst/>
              <a:cxnLst/>
              <a:rect l="l" t="t" r="r" b="b"/>
              <a:pathLst>
                <a:path w="1519471" h="1184137">
                  <a:moveTo>
                    <a:pt x="0" y="0"/>
                  </a:moveTo>
                  <a:lnTo>
                    <a:pt x="1519471" y="0"/>
                  </a:lnTo>
                  <a:lnTo>
                    <a:pt x="1519471" y="1184137"/>
                  </a:lnTo>
                  <a:lnTo>
                    <a:pt x="0" y="1184137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9471" cy="1222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41913" y="-174894"/>
            <a:ext cx="27329" cy="10931573"/>
          </a:xfrm>
          <a:custGeom>
            <a:avLst/>
            <a:gdLst/>
            <a:ahLst/>
            <a:cxnLst/>
            <a:rect l="l" t="t" r="r" b="b"/>
            <a:pathLst>
              <a:path w="27329" h="10931573">
                <a:moveTo>
                  <a:pt x="0" y="0"/>
                </a:moveTo>
                <a:lnTo>
                  <a:pt x="27328" y="0"/>
                </a:lnTo>
                <a:lnTo>
                  <a:pt x="27328" y="10931573"/>
                </a:lnTo>
                <a:lnTo>
                  <a:pt x="0" y="10931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6" name="Freeform 6"/>
          <p:cNvSpPr/>
          <p:nvPr/>
        </p:nvSpPr>
        <p:spPr>
          <a:xfrm>
            <a:off x="38325" y="3453638"/>
            <a:ext cx="5764098" cy="6869790"/>
          </a:xfrm>
          <a:custGeom>
            <a:avLst/>
            <a:gdLst/>
            <a:ahLst/>
            <a:cxnLst/>
            <a:rect l="l" t="t" r="r" b="b"/>
            <a:pathLst>
              <a:path w="5764098" h="6869790">
                <a:moveTo>
                  <a:pt x="0" y="0"/>
                </a:moveTo>
                <a:lnTo>
                  <a:pt x="5764098" y="0"/>
                </a:lnTo>
                <a:lnTo>
                  <a:pt x="5764098" y="6869790"/>
                </a:lnTo>
                <a:lnTo>
                  <a:pt x="0" y="6869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Freeform 8"/>
          <p:cNvSpPr/>
          <p:nvPr/>
        </p:nvSpPr>
        <p:spPr>
          <a:xfrm>
            <a:off x="13181042" y="5650366"/>
            <a:ext cx="2006191" cy="1081231"/>
          </a:xfrm>
          <a:custGeom>
            <a:avLst/>
            <a:gdLst/>
            <a:ahLst/>
            <a:cxnLst/>
            <a:rect l="l" t="t" r="r" b="b"/>
            <a:pathLst>
              <a:path w="2006191" h="1081231">
                <a:moveTo>
                  <a:pt x="0" y="0"/>
                </a:moveTo>
                <a:lnTo>
                  <a:pt x="2006191" y="0"/>
                </a:lnTo>
                <a:lnTo>
                  <a:pt x="2006191" y="1081231"/>
                </a:lnTo>
                <a:lnTo>
                  <a:pt x="0" y="1081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150" b="-4339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9" name="Freeform 9"/>
          <p:cNvSpPr/>
          <p:nvPr/>
        </p:nvSpPr>
        <p:spPr>
          <a:xfrm>
            <a:off x="6694598" y="8517960"/>
            <a:ext cx="1666542" cy="1666542"/>
          </a:xfrm>
          <a:custGeom>
            <a:avLst/>
            <a:gdLst/>
            <a:ahLst/>
            <a:cxnLst/>
            <a:rect l="l" t="t" r="r" b="b"/>
            <a:pathLst>
              <a:path w="1666542" h="1666542">
                <a:moveTo>
                  <a:pt x="0" y="0"/>
                </a:moveTo>
                <a:lnTo>
                  <a:pt x="1666542" y="0"/>
                </a:lnTo>
                <a:lnTo>
                  <a:pt x="1666542" y="1666541"/>
                </a:lnTo>
                <a:lnTo>
                  <a:pt x="0" y="16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1" name="Freeform 11"/>
          <p:cNvSpPr/>
          <p:nvPr/>
        </p:nvSpPr>
        <p:spPr>
          <a:xfrm>
            <a:off x="8735961" y="3659162"/>
            <a:ext cx="1444934" cy="1444934"/>
          </a:xfrm>
          <a:custGeom>
            <a:avLst/>
            <a:gdLst/>
            <a:ahLst/>
            <a:cxnLst/>
            <a:rect l="l" t="t" r="r" b="b"/>
            <a:pathLst>
              <a:path w="1444934" h="1444934">
                <a:moveTo>
                  <a:pt x="0" y="0"/>
                </a:moveTo>
                <a:lnTo>
                  <a:pt x="1444934" y="0"/>
                </a:lnTo>
                <a:lnTo>
                  <a:pt x="1444934" y="1444934"/>
                </a:lnTo>
                <a:lnTo>
                  <a:pt x="0" y="1444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Freeform 12"/>
          <p:cNvSpPr/>
          <p:nvPr/>
        </p:nvSpPr>
        <p:spPr>
          <a:xfrm>
            <a:off x="11414989" y="428550"/>
            <a:ext cx="1099121" cy="1099121"/>
          </a:xfrm>
          <a:custGeom>
            <a:avLst/>
            <a:gdLst/>
            <a:ahLst/>
            <a:cxnLst/>
            <a:rect l="l" t="t" r="r" b="b"/>
            <a:pathLst>
              <a:path w="1099121" h="1099121">
                <a:moveTo>
                  <a:pt x="0" y="0"/>
                </a:moveTo>
                <a:lnTo>
                  <a:pt x="1099122" y="0"/>
                </a:lnTo>
                <a:lnTo>
                  <a:pt x="1099122" y="1099122"/>
                </a:lnTo>
                <a:lnTo>
                  <a:pt x="0" y="1099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560" t="-26497" r="-22294" b="-2335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3" name="Freeform 13"/>
          <p:cNvSpPr/>
          <p:nvPr/>
        </p:nvSpPr>
        <p:spPr>
          <a:xfrm>
            <a:off x="16005780" y="248036"/>
            <a:ext cx="1471124" cy="1433403"/>
          </a:xfrm>
          <a:custGeom>
            <a:avLst/>
            <a:gdLst/>
            <a:ahLst/>
            <a:cxnLst/>
            <a:rect l="l" t="t" r="r" b="b"/>
            <a:pathLst>
              <a:path w="1471124" h="1433403">
                <a:moveTo>
                  <a:pt x="0" y="0"/>
                </a:moveTo>
                <a:lnTo>
                  <a:pt x="1471124" y="0"/>
                </a:lnTo>
                <a:lnTo>
                  <a:pt x="1471124" y="1433403"/>
                </a:lnTo>
                <a:lnTo>
                  <a:pt x="0" y="1433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670" t="-18014" r="-15736" b="-18902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4" name="Freeform 14"/>
          <p:cNvSpPr/>
          <p:nvPr/>
        </p:nvSpPr>
        <p:spPr>
          <a:xfrm>
            <a:off x="8826437" y="677016"/>
            <a:ext cx="1985867" cy="851252"/>
          </a:xfrm>
          <a:custGeom>
            <a:avLst/>
            <a:gdLst/>
            <a:ahLst/>
            <a:cxnLst/>
            <a:rect l="l" t="t" r="r" b="b"/>
            <a:pathLst>
              <a:path w="1985867" h="851252">
                <a:moveTo>
                  <a:pt x="0" y="0"/>
                </a:moveTo>
                <a:lnTo>
                  <a:pt x="1985867" y="0"/>
                </a:lnTo>
                <a:lnTo>
                  <a:pt x="1985867" y="851252"/>
                </a:lnTo>
                <a:lnTo>
                  <a:pt x="0" y="85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5029" r="-1374" b="-7146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Freeform 15"/>
          <p:cNvSpPr/>
          <p:nvPr/>
        </p:nvSpPr>
        <p:spPr>
          <a:xfrm>
            <a:off x="15853983" y="8601723"/>
            <a:ext cx="1377295" cy="1121716"/>
          </a:xfrm>
          <a:custGeom>
            <a:avLst/>
            <a:gdLst/>
            <a:ahLst/>
            <a:cxnLst/>
            <a:rect l="l" t="t" r="r" b="b"/>
            <a:pathLst>
              <a:path w="1377295" h="1121716">
                <a:moveTo>
                  <a:pt x="0" y="0"/>
                </a:moveTo>
                <a:lnTo>
                  <a:pt x="1377295" y="0"/>
                </a:lnTo>
                <a:lnTo>
                  <a:pt x="1377295" y="1121716"/>
                </a:lnTo>
                <a:lnTo>
                  <a:pt x="0" y="1121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163" t="-24960" r="-12345" b="-2668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13702741" y="1937009"/>
            <a:ext cx="1147612" cy="1147612"/>
          </a:xfrm>
          <a:custGeom>
            <a:avLst/>
            <a:gdLst/>
            <a:ahLst/>
            <a:cxnLst/>
            <a:rect l="l" t="t" r="r" b="b"/>
            <a:pathLst>
              <a:path w="1147612" h="1147612">
                <a:moveTo>
                  <a:pt x="0" y="0"/>
                </a:moveTo>
                <a:lnTo>
                  <a:pt x="1147612" y="0"/>
                </a:lnTo>
                <a:lnTo>
                  <a:pt x="1147612" y="1147612"/>
                </a:lnTo>
                <a:lnTo>
                  <a:pt x="0" y="1147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7529" t="-27416" r="-26363" b="-2647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Freeform 17"/>
          <p:cNvSpPr/>
          <p:nvPr/>
        </p:nvSpPr>
        <p:spPr>
          <a:xfrm>
            <a:off x="13263904" y="7514523"/>
            <a:ext cx="1957355" cy="804619"/>
          </a:xfrm>
          <a:custGeom>
            <a:avLst/>
            <a:gdLst/>
            <a:ahLst/>
            <a:cxnLst/>
            <a:rect l="l" t="t" r="r" b="b"/>
            <a:pathLst>
              <a:path w="1957355" h="804619">
                <a:moveTo>
                  <a:pt x="0" y="0"/>
                </a:moveTo>
                <a:lnTo>
                  <a:pt x="1957355" y="0"/>
                </a:lnTo>
                <a:lnTo>
                  <a:pt x="1957355" y="804619"/>
                </a:lnTo>
                <a:lnTo>
                  <a:pt x="0" y="8046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8528" b="-6473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8" name="Freeform 18"/>
          <p:cNvSpPr/>
          <p:nvPr/>
        </p:nvSpPr>
        <p:spPr>
          <a:xfrm>
            <a:off x="15938262" y="5511927"/>
            <a:ext cx="1282288" cy="1158585"/>
          </a:xfrm>
          <a:custGeom>
            <a:avLst/>
            <a:gdLst/>
            <a:ahLst/>
            <a:cxnLst/>
            <a:rect l="l" t="t" r="r" b="b"/>
            <a:pathLst>
              <a:path w="1282288" h="1158585">
                <a:moveTo>
                  <a:pt x="0" y="0"/>
                </a:moveTo>
                <a:lnTo>
                  <a:pt x="1282288" y="0"/>
                </a:lnTo>
                <a:lnTo>
                  <a:pt x="1282288" y="1158586"/>
                </a:lnTo>
                <a:lnTo>
                  <a:pt x="0" y="1158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9" name="Freeform 19"/>
          <p:cNvSpPr/>
          <p:nvPr/>
        </p:nvSpPr>
        <p:spPr>
          <a:xfrm>
            <a:off x="15680840" y="7389157"/>
            <a:ext cx="1836648" cy="1055352"/>
          </a:xfrm>
          <a:custGeom>
            <a:avLst/>
            <a:gdLst/>
            <a:ahLst/>
            <a:cxnLst/>
            <a:rect l="l" t="t" r="r" b="b"/>
            <a:pathLst>
              <a:path w="1836648" h="1055352">
                <a:moveTo>
                  <a:pt x="0" y="0"/>
                </a:moveTo>
                <a:lnTo>
                  <a:pt x="1836649" y="0"/>
                </a:lnTo>
                <a:lnTo>
                  <a:pt x="1836649" y="1055352"/>
                </a:lnTo>
                <a:lnTo>
                  <a:pt x="0" y="10553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42529" b="-31502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0" name="Freeform 20"/>
          <p:cNvSpPr/>
          <p:nvPr/>
        </p:nvSpPr>
        <p:spPr>
          <a:xfrm>
            <a:off x="11065306" y="8877300"/>
            <a:ext cx="1733757" cy="1158508"/>
          </a:xfrm>
          <a:custGeom>
            <a:avLst/>
            <a:gdLst/>
            <a:ahLst/>
            <a:cxnLst/>
            <a:rect l="l" t="t" r="r" b="b"/>
            <a:pathLst>
              <a:path w="1733757" h="1158508">
                <a:moveTo>
                  <a:pt x="0" y="0"/>
                </a:moveTo>
                <a:lnTo>
                  <a:pt x="1733756" y="0"/>
                </a:lnTo>
                <a:lnTo>
                  <a:pt x="1733756" y="1158507"/>
                </a:lnTo>
                <a:lnTo>
                  <a:pt x="0" y="11585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1088" r="-2327" b="-2204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1" name="Freeform 21"/>
          <p:cNvSpPr/>
          <p:nvPr/>
        </p:nvSpPr>
        <p:spPr>
          <a:xfrm>
            <a:off x="6703208" y="7523850"/>
            <a:ext cx="1627227" cy="673265"/>
          </a:xfrm>
          <a:custGeom>
            <a:avLst/>
            <a:gdLst/>
            <a:ahLst/>
            <a:cxnLst/>
            <a:rect l="l" t="t" r="r" b="b"/>
            <a:pathLst>
              <a:path w="1627227" h="673265">
                <a:moveTo>
                  <a:pt x="0" y="0"/>
                </a:moveTo>
                <a:lnTo>
                  <a:pt x="1627228" y="0"/>
                </a:lnTo>
                <a:lnTo>
                  <a:pt x="1627228" y="673265"/>
                </a:lnTo>
                <a:lnTo>
                  <a:pt x="0" y="67326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2" name="Freeform 22"/>
          <p:cNvSpPr/>
          <p:nvPr/>
        </p:nvSpPr>
        <p:spPr>
          <a:xfrm>
            <a:off x="15565107" y="2273077"/>
            <a:ext cx="2068113" cy="594272"/>
          </a:xfrm>
          <a:custGeom>
            <a:avLst/>
            <a:gdLst/>
            <a:ahLst/>
            <a:cxnLst/>
            <a:rect l="l" t="t" r="r" b="b"/>
            <a:pathLst>
              <a:path w="2068113" h="594272">
                <a:moveTo>
                  <a:pt x="0" y="0"/>
                </a:moveTo>
                <a:lnTo>
                  <a:pt x="2068113" y="0"/>
                </a:lnTo>
                <a:lnTo>
                  <a:pt x="2068113" y="594272"/>
                </a:lnTo>
                <a:lnTo>
                  <a:pt x="0" y="5942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3" name="Freeform 23"/>
          <p:cNvSpPr/>
          <p:nvPr/>
        </p:nvSpPr>
        <p:spPr>
          <a:xfrm>
            <a:off x="11069386" y="3817553"/>
            <a:ext cx="1606651" cy="1285321"/>
          </a:xfrm>
          <a:custGeom>
            <a:avLst/>
            <a:gdLst/>
            <a:ahLst/>
            <a:cxnLst/>
            <a:rect l="l" t="t" r="r" b="b"/>
            <a:pathLst>
              <a:path w="1606651" h="1285321">
                <a:moveTo>
                  <a:pt x="0" y="0"/>
                </a:moveTo>
                <a:lnTo>
                  <a:pt x="1606651" y="0"/>
                </a:lnTo>
                <a:lnTo>
                  <a:pt x="1606651" y="1285321"/>
                </a:lnTo>
                <a:lnTo>
                  <a:pt x="0" y="128532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4" name="Freeform 24"/>
          <p:cNvSpPr/>
          <p:nvPr/>
        </p:nvSpPr>
        <p:spPr>
          <a:xfrm>
            <a:off x="6792896" y="3684034"/>
            <a:ext cx="1447853" cy="1447853"/>
          </a:xfrm>
          <a:custGeom>
            <a:avLst/>
            <a:gdLst/>
            <a:ahLst/>
            <a:cxnLst/>
            <a:rect l="l" t="t" r="r" b="b"/>
            <a:pathLst>
              <a:path w="1447853" h="1447853">
                <a:moveTo>
                  <a:pt x="0" y="0"/>
                </a:moveTo>
                <a:lnTo>
                  <a:pt x="1447852" y="0"/>
                </a:lnTo>
                <a:lnTo>
                  <a:pt x="1447852" y="1447853"/>
                </a:lnTo>
                <a:lnTo>
                  <a:pt x="0" y="144785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5" name="Freeform 25"/>
          <p:cNvSpPr/>
          <p:nvPr/>
        </p:nvSpPr>
        <p:spPr>
          <a:xfrm>
            <a:off x="8922963" y="5322387"/>
            <a:ext cx="1727851" cy="1727851"/>
          </a:xfrm>
          <a:custGeom>
            <a:avLst/>
            <a:gdLst/>
            <a:ahLst/>
            <a:cxnLst/>
            <a:rect l="l" t="t" r="r" b="b"/>
            <a:pathLst>
              <a:path w="1727851" h="1727851">
                <a:moveTo>
                  <a:pt x="0" y="0"/>
                </a:moveTo>
                <a:lnTo>
                  <a:pt x="1727851" y="0"/>
                </a:lnTo>
                <a:lnTo>
                  <a:pt x="1727851" y="1727851"/>
                </a:lnTo>
                <a:lnTo>
                  <a:pt x="0" y="17278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6" name="Freeform 26"/>
          <p:cNvSpPr/>
          <p:nvPr/>
        </p:nvSpPr>
        <p:spPr>
          <a:xfrm>
            <a:off x="6938469" y="2142042"/>
            <a:ext cx="926503" cy="1089670"/>
          </a:xfrm>
          <a:custGeom>
            <a:avLst/>
            <a:gdLst/>
            <a:ahLst/>
            <a:cxnLst/>
            <a:rect l="l" t="t" r="r" b="b"/>
            <a:pathLst>
              <a:path w="926503" h="1089670">
                <a:moveTo>
                  <a:pt x="0" y="0"/>
                </a:moveTo>
                <a:lnTo>
                  <a:pt x="926502" y="0"/>
                </a:lnTo>
                <a:lnTo>
                  <a:pt x="926502" y="1089670"/>
                </a:lnTo>
                <a:lnTo>
                  <a:pt x="0" y="108967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66172" t="-50739" r="-65505" b="-46246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7" name="Freeform 27"/>
          <p:cNvSpPr/>
          <p:nvPr/>
        </p:nvSpPr>
        <p:spPr>
          <a:xfrm>
            <a:off x="11223750" y="7108765"/>
            <a:ext cx="1409195" cy="1409195"/>
          </a:xfrm>
          <a:custGeom>
            <a:avLst/>
            <a:gdLst/>
            <a:ahLst/>
            <a:cxnLst/>
            <a:rect l="l" t="t" r="r" b="b"/>
            <a:pathLst>
              <a:path w="1409195" h="1409195">
                <a:moveTo>
                  <a:pt x="0" y="0"/>
                </a:moveTo>
                <a:lnTo>
                  <a:pt x="1409195" y="0"/>
                </a:lnTo>
                <a:lnTo>
                  <a:pt x="1409195" y="1409194"/>
                </a:lnTo>
                <a:lnTo>
                  <a:pt x="0" y="140919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8" name="Freeform 28"/>
          <p:cNvSpPr/>
          <p:nvPr/>
        </p:nvSpPr>
        <p:spPr>
          <a:xfrm>
            <a:off x="8845233" y="8355183"/>
            <a:ext cx="1709207" cy="1614796"/>
          </a:xfrm>
          <a:custGeom>
            <a:avLst/>
            <a:gdLst/>
            <a:ahLst/>
            <a:cxnLst/>
            <a:rect l="l" t="t" r="r" b="b"/>
            <a:pathLst>
              <a:path w="1709207" h="1614796">
                <a:moveTo>
                  <a:pt x="0" y="0"/>
                </a:moveTo>
                <a:lnTo>
                  <a:pt x="1709206" y="0"/>
                </a:lnTo>
                <a:lnTo>
                  <a:pt x="1709206" y="1614796"/>
                </a:lnTo>
                <a:lnTo>
                  <a:pt x="0" y="161479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9546" t="-2526" r="-7884" b="-21770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9" name="Freeform 29"/>
          <p:cNvSpPr/>
          <p:nvPr/>
        </p:nvSpPr>
        <p:spPr>
          <a:xfrm>
            <a:off x="8988034" y="2397298"/>
            <a:ext cx="1148431" cy="577086"/>
          </a:xfrm>
          <a:custGeom>
            <a:avLst/>
            <a:gdLst/>
            <a:ahLst/>
            <a:cxnLst/>
            <a:rect l="l" t="t" r="r" b="b"/>
            <a:pathLst>
              <a:path w="1148431" h="577086">
                <a:moveTo>
                  <a:pt x="0" y="0"/>
                </a:moveTo>
                <a:lnTo>
                  <a:pt x="1148431" y="0"/>
                </a:lnTo>
                <a:lnTo>
                  <a:pt x="1148431" y="577087"/>
                </a:lnTo>
                <a:lnTo>
                  <a:pt x="0" y="57708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0" name="Freeform 30"/>
          <p:cNvSpPr/>
          <p:nvPr/>
        </p:nvSpPr>
        <p:spPr>
          <a:xfrm>
            <a:off x="11057282" y="6008193"/>
            <a:ext cx="1592346" cy="365576"/>
          </a:xfrm>
          <a:custGeom>
            <a:avLst/>
            <a:gdLst/>
            <a:ahLst/>
            <a:cxnLst/>
            <a:rect l="l" t="t" r="r" b="b"/>
            <a:pathLst>
              <a:path w="1592346" h="365576">
                <a:moveTo>
                  <a:pt x="0" y="0"/>
                </a:moveTo>
                <a:lnTo>
                  <a:pt x="1592346" y="0"/>
                </a:lnTo>
                <a:lnTo>
                  <a:pt x="1592346" y="365576"/>
                </a:lnTo>
                <a:lnTo>
                  <a:pt x="0" y="36557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1" name="Freeform 31"/>
          <p:cNvSpPr/>
          <p:nvPr/>
        </p:nvSpPr>
        <p:spPr>
          <a:xfrm>
            <a:off x="8832876" y="7763526"/>
            <a:ext cx="1853586" cy="306614"/>
          </a:xfrm>
          <a:custGeom>
            <a:avLst/>
            <a:gdLst/>
            <a:ahLst/>
            <a:cxnLst/>
            <a:rect l="l" t="t" r="r" b="b"/>
            <a:pathLst>
              <a:path w="1853586" h="306614">
                <a:moveTo>
                  <a:pt x="0" y="0"/>
                </a:moveTo>
                <a:lnTo>
                  <a:pt x="1853586" y="0"/>
                </a:lnTo>
                <a:lnTo>
                  <a:pt x="1853586" y="306614"/>
                </a:lnTo>
                <a:lnTo>
                  <a:pt x="0" y="30661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2" name="Freeform 32"/>
          <p:cNvSpPr/>
          <p:nvPr/>
        </p:nvSpPr>
        <p:spPr>
          <a:xfrm>
            <a:off x="13633062" y="8697451"/>
            <a:ext cx="1102149" cy="1103542"/>
          </a:xfrm>
          <a:custGeom>
            <a:avLst/>
            <a:gdLst/>
            <a:ahLst/>
            <a:cxnLst/>
            <a:rect l="l" t="t" r="r" b="b"/>
            <a:pathLst>
              <a:path w="1102149" h="1103542">
                <a:moveTo>
                  <a:pt x="0" y="0"/>
                </a:moveTo>
                <a:lnTo>
                  <a:pt x="1102148" y="0"/>
                </a:lnTo>
                <a:lnTo>
                  <a:pt x="1102148" y="1103542"/>
                </a:lnTo>
                <a:lnTo>
                  <a:pt x="0" y="110354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33" name="TextBox 33"/>
          <p:cNvSpPr txBox="1"/>
          <p:nvPr/>
        </p:nvSpPr>
        <p:spPr>
          <a:xfrm>
            <a:off x="287064" y="1057275"/>
            <a:ext cx="5195114" cy="162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86"/>
              </a:lnSpc>
              <a:spcBef>
                <a:spcPct val="0"/>
              </a:spcBef>
            </a:pPr>
            <a:r>
              <a:rPr lang="en-US" sz="5796" b="1" u="none" strike="noStrike">
                <a:solidFill>
                  <a:srgbClr val="24006B"/>
                </a:solidFill>
                <a:latin typeface="Poppins Bold"/>
                <a:ea typeface="Poppins Bold"/>
                <a:cs typeface="Poppins Bold"/>
                <a:sym typeface="Poppins Bold"/>
              </a:rPr>
              <a:t>31 </a:t>
            </a:r>
          </a:p>
          <a:p>
            <a:pPr marL="0" lvl="0" indent="0" algn="ctr">
              <a:lnSpc>
                <a:spcPts val="6086"/>
              </a:lnSpc>
              <a:spcBef>
                <a:spcPct val="0"/>
              </a:spcBef>
            </a:pPr>
            <a:r>
              <a:rPr lang="en-US" sz="5796" b="1" u="none" strike="noStrike">
                <a:solidFill>
                  <a:srgbClr val="24006B"/>
                </a:solidFill>
                <a:latin typeface="Poppins Bold"/>
                <a:ea typeface="Poppins Bold"/>
                <a:cs typeface="Poppins Bold"/>
                <a:sym typeface="Poppins Bold"/>
              </a:rPr>
              <a:t>PARTNERS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981032" y="677016"/>
            <a:ext cx="888995" cy="1273639"/>
            <a:chOff x="501317" y="474527"/>
            <a:chExt cx="1185327" cy="1698185"/>
          </a:xfrm>
        </p:grpSpPr>
        <p:sp>
          <p:nvSpPr>
            <p:cNvPr id="41" name="Freeform 41"/>
            <p:cNvSpPr/>
            <p:nvPr/>
          </p:nvSpPr>
          <p:spPr>
            <a:xfrm>
              <a:off x="501317" y="474527"/>
              <a:ext cx="1185327" cy="1163775"/>
            </a:xfrm>
            <a:custGeom>
              <a:avLst/>
              <a:gdLst/>
              <a:ahLst/>
              <a:cxnLst/>
              <a:rect l="l" t="t" r="r" b="b"/>
              <a:pathLst>
                <a:path w="1185327" h="1163775">
                  <a:moveTo>
                    <a:pt x="0" y="0"/>
                  </a:moveTo>
                  <a:lnTo>
                    <a:pt x="1185327" y="0"/>
                  </a:lnTo>
                  <a:lnTo>
                    <a:pt x="1185327" y="1163776"/>
                  </a:lnTo>
                  <a:lnTo>
                    <a:pt x="0" y="1163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-42293" t="-40774" r="-35478" b="-40289"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59875" y="1840056"/>
              <a:ext cx="912955" cy="332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4"/>
                </a:lnSpc>
              </a:pPr>
              <a:endParaRPr lang="en-US" sz="1481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</p:grpSp>
      <p:sp>
        <p:nvSpPr>
          <p:cNvPr id="48" name="Freeform 48"/>
          <p:cNvSpPr/>
          <p:nvPr/>
        </p:nvSpPr>
        <p:spPr>
          <a:xfrm>
            <a:off x="10817938" y="2204644"/>
            <a:ext cx="2265458" cy="662705"/>
          </a:xfrm>
          <a:custGeom>
            <a:avLst/>
            <a:gdLst/>
            <a:ahLst/>
            <a:cxnLst/>
            <a:rect l="l" t="t" r="r" b="b"/>
            <a:pathLst>
              <a:path w="3020610" h="883607">
                <a:moveTo>
                  <a:pt x="0" y="0"/>
                </a:moveTo>
                <a:lnTo>
                  <a:pt x="3020610" y="0"/>
                </a:lnTo>
                <a:lnTo>
                  <a:pt x="3020610" y="883607"/>
                </a:lnTo>
                <a:lnTo>
                  <a:pt x="0" y="883607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2388" t="-119208" b="-130804"/>
            </a:stretch>
          </a:blipFill>
        </p:spPr>
        <p:txBody>
          <a:bodyPr/>
          <a:lstStyle/>
          <a:p>
            <a:endParaRPr lang="en-BE"/>
          </a:p>
        </p:txBody>
      </p:sp>
      <p:pic>
        <p:nvPicPr>
          <p:cNvPr id="50" name="Picture 49" descr="A blue rectangles and a circle&#10;&#10;Description automatically generated">
            <a:extLst>
              <a:ext uri="{FF2B5EF4-FFF2-40B4-BE49-F238E27FC236}">
                <a16:creationId xmlns:a16="http://schemas.microsoft.com/office/drawing/2014/main" id="{9EC15C4A-B31A-10A6-D121-A1D01B61AA8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689" y="4199594"/>
            <a:ext cx="1438894" cy="643006"/>
          </a:xfrm>
          <a:prstGeom prst="rect">
            <a:avLst/>
          </a:prstGeom>
        </p:spPr>
      </p:pic>
      <p:pic>
        <p:nvPicPr>
          <p:cNvPr id="49" name="Picture 48" descr="A white t on a pink background&#10;&#10;AI-generated content may be incorrect.">
            <a:extLst>
              <a:ext uri="{FF2B5EF4-FFF2-40B4-BE49-F238E27FC236}">
                <a16:creationId xmlns:a16="http://schemas.microsoft.com/office/drawing/2014/main" id="{E4FB75CB-0BF7-FCAF-675E-CD30310906B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306" y="3887127"/>
            <a:ext cx="1041965" cy="1041665"/>
          </a:xfrm>
          <a:prstGeom prst="rect">
            <a:avLst/>
          </a:prstGeom>
        </p:spPr>
      </p:pic>
      <p:pic>
        <p:nvPicPr>
          <p:cNvPr id="52" name="Picture 51" descr="A white letters and numbers&#10;&#10;AI-generated content may be incorrect.">
            <a:extLst>
              <a:ext uri="{FF2B5EF4-FFF2-40B4-BE49-F238E27FC236}">
                <a16:creationId xmlns:a16="http://schemas.microsoft.com/office/drawing/2014/main" id="{3EB9BDCB-5A55-156B-290F-771CB2EECB4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0" y="5691963"/>
            <a:ext cx="923523" cy="9561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26312F-90C4-57E6-EB42-17B1451A1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0672" y="677016"/>
            <a:ext cx="1524026" cy="6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5523" y="634089"/>
            <a:ext cx="20773523" cy="11685107"/>
          </a:xfrm>
          <a:custGeom>
            <a:avLst/>
            <a:gdLst/>
            <a:ahLst/>
            <a:cxnLst/>
            <a:rect l="l" t="t" r="r" b="b"/>
            <a:pathLst>
              <a:path w="20773523" h="11685107">
                <a:moveTo>
                  <a:pt x="0" y="0"/>
                </a:moveTo>
                <a:lnTo>
                  <a:pt x="20773523" y="0"/>
                </a:lnTo>
                <a:lnTo>
                  <a:pt x="20773523" y="11685107"/>
                </a:lnTo>
                <a:lnTo>
                  <a:pt x="0" y="11685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6" r="-8552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0" y="571500"/>
            <a:ext cx="18409384" cy="789222"/>
            <a:chOff x="0" y="0"/>
            <a:chExt cx="4848562" cy="207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48562" cy="207861"/>
            </a:xfrm>
            <a:custGeom>
              <a:avLst/>
              <a:gdLst/>
              <a:ahLst/>
              <a:cxnLst/>
              <a:rect l="l" t="t" r="r" b="b"/>
              <a:pathLst>
                <a:path w="4848562" h="207861">
                  <a:moveTo>
                    <a:pt x="0" y="0"/>
                  </a:moveTo>
                  <a:lnTo>
                    <a:pt x="4848562" y="0"/>
                  </a:lnTo>
                  <a:lnTo>
                    <a:pt x="4848562" y="207861"/>
                  </a:lnTo>
                  <a:lnTo>
                    <a:pt x="0" y="207861"/>
                  </a:lnTo>
                  <a:close/>
                </a:path>
              </a:pathLst>
            </a:custGeom>
            <a:solidFill>
              <a:srgbClr val="007AC3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48562" cy="2459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04965" y="2021386"/>
            <a:ext cx="7308732" cy="776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Sustainability​ 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AI Strategy​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Cyber security​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Energy Reduction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Digital Transformation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Data Privacy​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Cloud Transformation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Customer Success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Growth scenarios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☑️ 5G and FTTH strategy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1864"/>
                </a:solidFill>
                <a:latin typeface="Poppins"/>
                <a:ea typeface="Poppins"/>
                <a:cs typeface="Poppins"/>
                <a:sym typeface="Poppins"/>
              </a:rPr>
              <a:t>and more...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66303" y="571500"/>
            <a:ext cx="18288000" cy="75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4447" b="1" dirty="0">
                <a:solidFill>
                  <a:srgbClr val="FFFFFA"/>
                </a:solidFill>
                <a:latin typeface="Poppins Bold"/>
                <a:ea typeface="Poppins Bold"/>
                <a:cs typeface="Poppins Bold"/>
                <a:sym typeface="Poppins Bold"/>
              </a:rPr>
              <a:t>Continuously focusing  on TOP telco priority domains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6"/>
          <p:cNvSpPr txBox="1"/>
          <p:nvPr/>
        </p:nvSpPr>
        <p:spPr>
          <a:xfrm>
            <a:off x="2209003" y="215434"/>
            <a:ext cx="13678900" cy="62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  <a:spcBef>
                <a:spcPct val="0"/>
              </a:spcBef>
            </a:pPr>
            <a:r>
              <a:rPr lang="en-US" sz="3628" dirty="0">
                <a:solidFill>
                  <a:srgbClr val="24006B"/>
                </a:solidFill>
                <a:latin typeface="Poppins Bold"/>
                <a:ea typeface="Poppins Bold"/>
                <a:cs typeface="Poppins Bold"/>
                <a:sym typeface="Poppins Bold"/>
              </a:rPr>
              <a:t>ETIS – Europe’s Telecommunications ISAC</a:t>
            </a:r>
          </a:p>
        </p:txBody>
      </p:sp>
      <p:grpSp>
        <p:nvGrpSpPr>
          <p:cNvPr id="87" name="Group 2">
            <a:extLst>
              <a:ext uri="{FF2B5EF4-FFF2-40B4-BE49-F238E27FC236}">
                <a16:creationId xmlns:a16="http://schemas.microsoft.com/office/drawing/2014/main" id="{86C3D2E5-69F3-2897-2903-4BCAC529A90C}"/>
              </a:ext>
            </a:extLst>
          </p:cNvPr>
          <p:cNvGrpSpPr/>
          <p:nvPr/>
        </p:nvGrpSpPr>
        <p:grpSpPr>
          <a:xfrm>
            <a:off x="15004821" y="5965575"/>
            <a:ext cx="1578427" cy="1401373"/>
            <a:chOff x="0" y="0"/>
            <a:chExt cx="2564467" cy="2304130"/>
          </a:xfrm>
        </p:grpSpPr>
        <p:sp>
          <p:nvSpPr>
            <p:cNvPr id="88" name="Freeform 3">
              <a:extLst>
                <a:ext uri="{FF2B5EF4-FFF2-40B4-BE49-F238E27FC236}">
                  <a16:creationId xmlns:a16="http://schemas.microsoft.com/office/drawing/2014/main" id="{0C58C332-6DB2-AB8F-9612-6B689AE249B7}"/>
                </a:ext>
              </a:extLst>
            </p:cNvPr>
            <p:cNvSpPr/>
            <p:nvPr/>
          </p:nvSpPr>
          <p:spPr>
            <a:xfrm>
              <a:off x="362571" y="31611"/>
              <a:ext cx="1625702" cy="1434682"/>
            </a:xfrm>
            <a:custGeom>
              <a:avLst/>
              <a:gdLst/>
              <a:ahLst/>
              <a:cxnLst/>
              <a:rect l="l" t="t" r="r" b="b"/>
              <a:pathLst>
                <a:path w="1625702" h="1434682">
                  <a:moveTo>
                    <a:pt x="0" y="0"/>
                  </a:moveTo>
                  <a:lnTo>
                    <a:pt x="1625701" y="0"/>
                  </a:lnTo>
                  <a:lnTo>
                    <a:pt x="1625701" y="1434682"/>
                  </a:lnTo>
                  <a:lnTo>
                    <a:pt x="0" y="1434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9" name="Freeform 4">
              <a:extLst>
                <a:ext uri="{FF2B5EF4-FFF2-40B4-BE49-F238E27FC236}">
                  <a16:creationId xmlns:a16="http://schemas.microsoft.com/office/drawing/2014/main" id="{C2A976E7-9DFC-B238-E822-EB9DD911634B}"/>
                </a:ext>
              </a:extLst>
            </p:cNvPr>
            <p:cNvSpPr/>
            <p:nvPr/>
          </p:nvSpPr>
          <p:spPr>
            <a:xfrm rot="-5400000">
              <a:off x="544577" y="555655"/>
              <a:ext cx="1189146" cy="77835"/>
            </a:xfrm>
            <a:custGeom>
              <a:avLst/>
              <a:gdLst/>
              <a:ahLst/>
              <a:cxnLst/>
              <a:rect l="l" t="t" r="r" b="b"/>
              <a:pathLst>
                <a:path w="1189146" h="77835">
                  <a:moveTo>
                    <a:pt x="0" y="0"/>
                  </a:moveTo>
                  <a:lnTo>
                    <a:pt x="1189146" y="0"/>
                  </a:lnTo>
                  <a:lnTo>
                    <a:pt x="1189146" y="77835"/>
                  </a:lnTo>
                  <a:lnTo>
                    <a:pt x="0" y="77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F4D3ECF4-84DA-B6DA-2C94-FED25C25D235}"/>
                </a:ext>
              </a:extLst>
            </p:cNvPr>
            <p:cNvSpPr/>
            <p:nvPr/>
          </p:nvSpPr>
          <p:spPr>
            <a:xfrm rot="-5400000">
              <a:off x="242266" y="452600"/>
              <a:ext cx="972138" cy="966062"/>
            </a:xfrm>
            <a:custGeom>
              <a:avLst/>
              <a:gdLst/>
              <a:ahLst/>
              <a:cxnLst/>
              <a:rect l="l" t="t" r="r" b="b"/>
              <a:pathLst>
                <a:path w="972138" h="966062">
                  <a:moveTo>
                    <a:pt x="0" y="0"/>
                  </a:moveTo>
                  <a:lnTo>
                    <a:pt x="972138" y="0"/>
                  </a:lnTo>
                  <a:lnTo>
                    <a:pt x="972138" y="966062"/>
                  </a:lnTo>
                  <a:lnTo>
                    <a:pt x="0" y="966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9B0D6F14-A098-8B1B-D044-4367413606D0}"/>
                </a:ext>
              </a:extLst>
            </p:cNvPr>
            <p:cNvSpPr/>
            <p:nvPr/>
          </p:nvSpPr>
          <p:spPr>
            <a:xfrm rot="-5400000">
              <a:off x="311576" y="525807"/>
              <a:ext cx="895415" cy="889819"/>
            </a:xfrm>
            <a:custGeom>
              <a:avLst/>
              <a:gdLst/>
              <a:ahLst/>
              <a:cxnLst/>
              <a:rect l="l" t="t" r="r" b="b"/>
              <a:pathLst>
                <a:path w="895415" h="889819">
                  <a:moveTo>
                    <a:pt x="0" y="0"/>
                  </a:moveTo>
                  <a:lnTo>
                    <a:pt x="895415" y="0"/>
                  </a:lnTo>
                  <a:lnTo>
                    <a:pt x="895415" y="889819"/>
                  </a:lnTo>
                  <a:lnTo>
                    <a:pt x="0" y="889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5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2" name="Freeform 7">
              <a:extLst>
                <a:ext uri="{FF2B5EF4-FFF2-40B4-BE49-F238E27FC236}">
                  <a16:creationId xmlns:a16="http://schemas.microsoft.com/office/drawing/2014/main" id="{29EAF3A4-4DA6-CC88-565D-85DF4CD8C44D}"/>
                </a:ext>
              </a:extLst>
            </p:cNvPr>
            <p:cNvSpPr/>
            <p:nvPr/>
          </p:nvSpPr>
          <p:spPr>
            <a:xfrm rot="2368404">
              <a:off x="897859" y="777624"/>
              <a:ext cx="551104" cy="79359"/>
            </a:xfrm>
            <a:custGeom>
              <a:avLst/>
              <a:gdLst/>
              <a:ahLst/>
              <a:cxnLst/>
              <a:rect l="l" t="t" r="r" b="b"/>
              <a:pathLst>
                <a:path w="551104" h="79359">
                  <a:moveTo>
                    <a:pt x="0" y="0"/>
                  </a:moveTo>
                  <a:lnTo>
                    <a:pt x="551103" y="0"/>
                  </a:lnTo>
                  <a:lnTo>
                    <a:pt x="551103" y="79359"/>
                  </a:lnTo>
                  <a:lnTo>
                    <a:pt x="0" y="79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" name="TextBox 8">
              <a:extLst>
                <a:ext uri="{FF2B5EF4-FFF2-40B4-BE49-F238E27FC236}">
                  <a16:creationId xmlns:a16="http://schemas.microsoft.com/office/drawing/2014/main" id="{EA05C07C-B089-0A8F-6AB4-BC95E72EF5D9}"/>
                </a:ext>
              </a:extLst>
            </p:cNvPr>
            <p:cNvSpPr txBox="1"/>
            <p:nvPr/>
          </p:nvSpPr>
          <p:spPr>
            <a:xfrm>
              <a:off x="0" y="1676084"/>
              <a:ext cx="2564467" cy="62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CSRD </a:t>
              </a:r>
            </a:p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COMPLIANCE TF</a:t>
              </a:r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2A1F507A-8468-E6FC-8054-D5B12DEF3E01}"/>
                </a:ext>
              </a:extLst>
            </p:cNvPr>
            <p:cNvSpPr/>
            <p:nvPr/>
          </p:nvSpPr>
          <p:spPr>
            <a:xfrm rot="2368404">
              <a:off x="689785" y="232823"/>
              <a:ext cx="551104" cy="79359"/>
            </a:xfrm>
            <a:custGeom>
              <a:avLst/>
              <a:gdLst/>
              <a:ahLst/>
              <a:cxnLst/>
              <a:rect l="l" t="t" r="r" b="b"/>
              <a:pathLst>
                <a:path w="551104" h="79359">
                  <a:moveTo>
                    <a:pt x="0" y="0"/>
                  </a:moveTo>
                  <a:lnTo>
                    <a:pt x="551104" y="0"/>
                  </a:lnTo>
                  <a:lnTo>
                    <a:pt x="551104" y="79358"/>
                  </a:lnTo>
                  <a:lnTo>
                    <a:pt x="0" y="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95" name="Group 10">
            <a:extLst>
              <a:ext uri="{FF2B5EF4-FFF2-40B4-BE49-F238E27FC236}">
                <a16:creationId xmlns:a16="http://schemas.microsoft.com/office/drawing/2014/main" id="{48897BCD-550C-C437-6916-7B7EA76B5F37}"/>
              </a:ext>
            </a:extLst>
          </p:cNvPr>
          <p:cNvGrpSpPr/>
          <p:nvPr/>
        </p:nvGrpSpPr>
        <p:grpSpPr>
          <a:xfrm>
            <a:off x="15004821" y="1498241"/>
            <a:ext cx="1709203" cy="1495094"/>
            <a:chOff x="0" y="0"/>
            <a:chExt cx="3078816" cy="2681153"/>
          </a:xfrm>
        </p:grpSpPr>
        <p:sp>
          <p:nvSpPr>
            <p:cNvPr id="96" name="Freeform 11">
              <a:extLst>
                <a:ext uri="{FF2B5EF4-FFF2-40B4-BE49-F238E27FC236}">
                  <a16:creationId xmlns:a16="http://schemas.microsoft.com/office/drawing/2014/main" id="{37035753-C1B1-D4C0-5C36-E0D4FA924B66}"/>
                </a:ext>
              </a:extLst>
            </p:cNvPr>
            <p:cNvSpPr/>
            <p:nvPr/>
          </p:nvSpPr>
          <p:spPr>
            <a:xfrm>
              <a:off x="810620" y="0"/>
              <a:ext cx="1540067" cy="1540067"/>
            </a:xfrm>
            <a:custGeom>
              <a:avLst/>
              <a:gdLst/>
              <a:ahLst/>
              <a:cxnLst/>
              <a:rect l="l" t="t" r="r" b="b"/>
              <a:pathLst>
                <a:path w="1540067" h="1540067">
                  <a:moveTo>
                    <a:pt x="0" y="0"/>
                  </a:moveTo>
                  <a:lnTo>
                    <a:pt x="1540067" y="0"/>
                  </a:lnTo>
                  <a:lnTo>
                    <a:pt x="1540067" y="1540067"/>
                  </a:lnTo>
                  <a:lnTo>
                    <a:pt x="0" y="154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5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97" name="Group 12">
              <a:extLst>
                <a:ext uri="{FF2B5EF4-FFF2-40B4-BE49-F238E27FC236}">
                  <a16:creationId xmlns:a16="http://schemas.microsoft.com/office/drawing/2014/main" id="{78DDDB96-256A-11E1-DF3F-A24850348729}"/>
                </a:ext>
              </a:extLst>
            </p:cNvPr>
            <p:cNvGrpSpPr/>
            <p:nvPr/>
          </p:nvGrpSpPr>
          <p:grpSpPr>
            <a:xfrm>
              <a:off x="1203935" y="393315"/>
              <a:ext cx="753437" cy="753437"/>
              <a:chOff x="0" y="0"/>
              <a:chExt cx="6350000" cy="6350000"/>
            </a:xfrm>
          </p:grpSpPr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2631F0F1-C81D-359E-DF55-0AFDCBF7FA8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64000"/>
                </a:srgbClr>
              </a:solidFill>
            </p:spPr>
            <p:txBody>
              <a:bodyPr/>
              <a:lstStyle/>
              <a:p>
                <a:endParaRPr lang="en-BE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98" name="Group 14">
              <a:extLst>
                <a:ext uri="{FF2B5EF4-FFF2-40B4-BE49-F238E27FC236}">
                  <a16:creationId xmlns:a16="http://schemas.microsoft.com/office/drawing/2014/main" id="{EF88A456-C5A5-5805-04A5-7BA81DCDF4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9228" y="368608"/>
              <a:ext cx="802851" cy="802851"/>
              <a:chOff x="0" y="0"/>
              <a:chExt cx="6355080" cy="6355080"/>
            </a:xfrm>
          </p:grpSpPr>
          <p:sp>
            <p:nvSpPr>
              <p:cNvPr id="101" name="Freeform 15">
                <a:extLst>
                  <a:ext uri="{FF2B5EF4-FFF2-40B4-BE49-F238E27FC236}">
                    <a16:creationId xmlns:a16="http://schemas.microsoft.com/office/drawing/2014/main" id="{4E7B4112-30C5-FF6A-E672-52E7163C9848}"/>
                  </a:ext>
                </a:extLst>
              </p:cNvPr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en-BE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F8F6CFA3-8E5F-2BCD-BCA8-EB38F5A4E4DC}"/>
                </a:ext>
              </a:extLst>
            </p:cNvPr>
            <p:cNvSpPr/>
            <p:nvPr/>
          </p:nvSpPr>
          <p:spPr>
            <a:xfrm>
              <a:off x="1263338" y="540672"/>
              <a:ext cx="601108" cy="422278"/>
            </a:xfrm>
            <a:custGeom>
              <a:avLst/>
              <a:gdLst/>
              <a:ahLst/>
              <a:cxnLst/>
              <a:rect l="l" t="t" r="r" b="b"/>
              <a:pathLst>
                <a:path w="601108" h="422278">
                  <a:moveTo>
                    <a:pt x="0" y="0"/>
                  </a:moveTo>
                  <a:lnTo>
                    <a:pt x="601108" y="0"/>
                  </a:lnTo>
                  <a:lnTo>
                    <a:pt x="601108" y="422278"/>
                  </a:lnTo>
                  <a:lnTo>
                    <a:pt x="0" y="422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5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564" r="-564"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0" name="TextBox 17">
              <a:extLst>
                <a:ext uri="{FF2B5EF4-FFF2-40B4-BE49-F238E27FC236}">
                  <a16:creationId xmlns:a16="http://schemas.microsoft.com/office/drawing/2014/main" id="{7C84516C-D8E7-3081-8819-6333657E9229}"/>
                </a:ext>
              </a:extLst>
            </p:cNvPr>
            <p:cNvSpPr txBox="1"/>
            <p:nvPr/>
          </p:nvSpPr>
          <p:spPr>
            <a:xfrm>
              <a:off x="0" y="1759163"/>
              <a:ext cx="3078816" cy="921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5"/>
                </a:lnSpc>
              </a:pPr>
              <a:r>
                <a:rPr lang="en-US" sz="1659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ENTERPRISE ARCHITECTURE </a:t>
              </a:r>
            </a:p>
            <a:p>
              <a:pPr algn="ctr">
                <a:lnSpc>
                  <a:spcPts val="1825"/>
                </a:lnSpc>
              </a:pPr>
              <a:r>
                <a:rPr lang="en-US" sz="1659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WORKING GROUP</a:t>
              </a:r>
            </a:p>
          </p:txBody>
        </p:sp>
      </p:grpSp>
      <p:grpSp>
        <p:nvGrpSpPr>
          <p:cNvPr id="103" name="Group 18">
            <a:extLst>
              <a:ext uri="{FF2B5EF4-FFF2-40B4-BE49-F238E27FC236}">
                <a16:creationId xmlns:a16="http://schemas.microsoft.com/office/drawing/2014/main" id="{B8E41AF2-BC4D-7A11-1021-DE88D941B2FD}"/>
              </a:ext>
            </a:extLst>
          </p:cNvPr>
          <p:cNvGrpSpPr/>
          <p:nvPr/>
        </p:nvGrpSpPr>
        <p:grpSpPr>
          <a:xfrm>
            <a:off x="1966001" y="1407581"/>
            <a:ext cx="1469035" cy="1479841"/>
            <a:chOff x="0" y="0"/>
            <a:chExt cx="2646197" cy="2653799"/>
          </a:xfrm>
        </p:grpSpPr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752274E9-EEFD-55A4-B0B5-CBC945844EA1}"/>
                </a:ext>
              </a:extLst>
            </p:cNvPr>
            <p:cNvSpPr/>
            <p:nvPr/>
          </p:nvSpPr>
          <p:spPr>
            <a:xfrm>
              <a:off x="382960" y="0"/>
              <a:ext cx="1880276" cy="1880276"/>
            </a:xfrm>
            <a:custGeom>
              <a:avLst/>
              <a:gdLst/>
              <a:ahLst/>
              <a:cxnLst/>
              <a:rect l="l" t="t" r="r" b="b"/>
              <a:pathLst>
                <a:path w="1880276" h="1880276">
                  <a:moveTo>
                    <a:pt x="0" y="0"/>
                  </a:moveTo>
                  <a:lnTo>
                    <a:pt x="1880277" y="0"/>
                  </a:lnTo>
                  <a:lnTo>
                    <a:pt x="1880277" y="1880276"/>
                  </a:lnTo>
                  <a:lnTo>
                    <a:pt x="0" y="1880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5" name="TextBox 20">
              <a:extLst>
                <a:ext uri="{FF2B5EF4-FFF2-40B4-BE49-F238E27FC236}">
                  <a16:creationId xmlns:a16="http://schemas.microsoft.com/office/drawing/2014/main" id="{F10990BF-E79E-FEC6-836F-B56FC199177F}"/>
                </a:ext>
              </a:extLst>
            </p:cNvPr>
            <p:cNvSpPr txBox="1"/>
            <p:nvPr/>
          </p:nvSpPr>
          <p:spPr>
            <a:xfrm>
              <a:off x="0" y="2032946"/>
              <a:ext cx="2646197" cy="620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5"/>
                </a:lnSpc>
              </a:pPr>
              <a:r>
                <a:rPr lang="en-US" sz="1659" dirty="0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DIGITAL TELCO STRATEGY FORUM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id="{D83E69B4-41A0-C054-3487-C16416117B9B}"/>
              </a:ext>
            </a:extLst>
          </p:cNvPr>
          <p:cNvGrpSpPr/>
          <p:nvPr/>
        </p:nvGrpSpPr>
        <p:grpSpPr>
          <a:xfrm>
            <a:off x="5122271" y="3488470"/>
            <a:ext cx="1945952" cy="1932038"/>
            <a:chOff x="0" y="0"/>
            <a:chExt cx="2594603" cy="2576051"/>
          </a:xfrm>
        </p:grpSpPr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9685F392-B4D2-4F1A-674C-64F88A538321}"/>
                </a:ext>
              </a:extLst>
            </p:cNvPr>
            <p:cNvSpPr/>
            <p:nvPr/>
          </p:nvSpPr>
          <p:spPr>
            <a:xfrm>
              <a:off x="395170" y="0"/>
              <a:ext cx="1789002" cy="1789002"/>
            </a:xfrm>
            <a:custGeom>
              <a:avLst/>
              <a:gdLst/>
              <a:ahLst/>
              <a:cxnLst/>
              <a:rect l="l" t="t" r="r" b="b"/>
              <a:pathLst>
                <a:path w="1789002" h="1789002">
                  <a:moveTo>
                    <a:pt x="0" y="0"/>
                  </a:moveTo>
                  <a:lnTo>
                    <a:pt x="1789002" y="0"/>
                  </a:lnTo>
                  <a:lnTo>
                    <a:pt x="1789002" y="1789002"/>
                  </a:lnTo>
                  <a:lnTo>
                    <a:pt x="0" y="1789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08" name="TextBox 23">
              <a:extLst>
                <a:ext uri="{FF2B5EF4-FFF2-40B4-BE49-F238E27FC236}">
                  <a16:creationId xmlns:a16="http://schemas.microsoft.com/office/drawing/2014/main" id="{A83DB57E-9AAC-83D2-6C65-465C72B02864}"/>
                </a:ext>
              </a:extLst>
            </p:cNvPr>
            <p:cNvSpPr txBox="1"/>
            <p:nvPr/>
          </p:nvSpPr>
          <p:spPr>
            <a:xfrm>
              <a:off x="0" y="1977013"/>
              <a:ext cx="2594603" cy="59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INFORMATION SECURITY WG</a:t>
              </a:r>
            </a:p>
          </p:txBody>
        </p:sp>
      </p:grpSp>
      <p:grpSp>
        <p:nvGrpSpPr>
          <p:cNvPr id="109" name="Group 24">
            <a:extLst>
              <a:ext uri="{FF2B5EF4-FFF2-40B4-BE49-F238E27FC236}">
                <a16:creationId xmlns:a16="http://schemas.microsoft.com/office/drawing/2014/main" id="{1BF44BF4-C847-9CEA-64F6-2A6369B70ED1}"/>
              </a:ext>
            </a:extLst>
          </p:cNvPr>
          <p:cNvGrpSpPr/>
          <p:nvPr/>
        </p:nvGrpSpPr>
        <p:grpSpPr>
          <a:xfrm>
            <a:off x="11827243" y="3382506"/>
            <a:ext cx="1945952" cy="1951873"/>
            <a:chOff x="0" y="0"/>
            <a:chExt cx="2594603" cy="2602498"/>
          </a:xfrm>
        </p:grpSpPr>
        <p:sp>
          <p:nvSpPr>
            <p:cNvPr id="110" name="Freeform 25">
              <a:extLst>
                <a:ext uri="{FF2B5EF4-FFF2-40B4-BE49-F238E27FC236}">
                  <a16:creationId xmlns:a16="http://schemas.microsoft.com/office/drawing/2014/main" id="{50F888DF-BA8C-CF56-D0D2-49BD0BDA6CBB}"/>
                </a:ext>
              </a:extLst>
            </p:cNvPr>
            <p:cNvSpPr/>
            <p:nvPr/>
          </p:nvSpPr>
          <p:spPr>
            <a:xfrm>
              <a:off x="430107" y="0"/>
              <a:ext cx="2040862" cy="2040862"/>
            </a:xfrm>
            <a:custGeom>
              <a:avLst/>
              <a:gdLst/>
              <a:ahLst/>
              <a:cxnLst/>
              <a:rect l="l" t="t" r="r" b="b"/>
              <a:pathLst>
                <a:path w="2040862" h="2040862">
                  <a:moveTo>
                    <a:pt x="0" y="0"/>
                  </a:moveTo>
                  <a:lnTo>
                    <a:pt x="2040862" y="0"/>
                  </a:lnTo>
                  <a:lnTo>
                    <a:pt x="2040862" y="2040862"/>
                  </a:lnTo>
                  <a:lnTo>
                    <a:pt x="0" y="2040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11" name="TextBox 26">
              <a:extLst>
                <a:ext uri="{FF2B5EF4-FFF2-40B4-BE49-F238E27FC236}">
                  <a16:creationId xmlns:a16="http://schemas.microsoft.com/office/drawing/2014/main" id="{8395E626-F317-7331-F01C-671EA2BD623A}"/>
                </a:ext>
              </a:extLst>
            </p:cNvPr>
            <p:cNvSpPr txBox="1"/>
            <p:nvPr/>
          </p:nvSpPr>
          <p:spPr>
            <a:xfrm>
              <a:off x="0" y="2003460"/>
              <a:ext cx="2594603" cy="59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CERT-SOC </a:t>
              </a:r>
            </a:p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WORKING GROUP</a:t>
              </a:r>
            </a:p>
          </p:txBody>
        </p:sp>
      </p:grpSp>
      <p:grpSp>
        <p:nvGrpSpPr>
          <p:cNvPr id="112" name="Group 27">
            <a:extLst>
              <a:ext uri="{FF2B5EF4-FFF2-40B4-BE49-F238E27FC236}">
                <a16:creationId xmlns:a16="http://schemas.microsoft.com/office/drawing/2014/main" id="{8ADCD5A3-F223-CD4D-23A9-DD974F3247F4}"/>
              </a:ext>
            </a:extLst>
          </p:cNvPr>
          <p:cNvGrpSpPr/>
          <p:nvPr/>
        </p:nvGrpSpPr>
        <p:grpSpPr>
          <a:xfrm>
            <a:off x="14934371" y="3314700"/>
            <a:ext cx="1945952" cy="2025825"/>
            <a:chOff x="0" y="0"/>
            <a:chExt cx="2594603" cy="2701100"/>
          </a:xfrm>
        </p:grpSpPr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81029979-3F9A-3ED7-BE31-D6FE6EF8D268}"/>
                </a:ext>
              </a:extLst>
            </p:cNvPr>
            <p:cNvSpPr/>
            <p:nvPr/>
          </p:nvSpPr>
          <p:spPr>
            <a:xfrm>
              <a:off x="140001" y="0"/>
              <a:ext cx="2314601" cy="2314601"/>
            </a:xfrm>
            <a:custGeom>
              <a:avLst/>
              <a:gdLst/>
              <a:ahLst/>
              <a:cxnLst/>
              <a:rect l="l" t="t" r="r" b="b"/>
              <a:pathLst>
                <a:path w="2314601" h="2314601">
                  <a:moveTo>
                    <a:pt x="0" y="0"/>
                  </a:moveTo>
                  <a:lnTo>
                    <a:pt x="2314601" y="0"/>
                  </a:lnTo>
                  <a:lnTo>
                    <a:pt x="2314601" y="2314601"/>
                  </a:lnTo>
                  <a:lnTo>
                    <a:pt x="0" y="2314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14" name="TextBox 29">
              <a:extLst>
                <a:ext uri="{FF2B5EF4-FFF2-40B4-BE49-F238E27FC236}">
                  <a16:creationId xmlns:a16="http://schemas.microsoft.com/office/drawing/2014/main" id="{ECADBE64-E10C-5AF5-3F6D-C48F2009749F}"/>
                </a:ext>
              </a:extLst>
            </p:cNvPr>
            <p:cNvSpPr txBox="1"/>
            <p:nvPr/>
          </p:nvSpPr>
          <p:spPr>
            <a:xfrm>
              <a:off x="0" y="2102063"/>
              <a:ext cx="2594603" cy="59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ANTI-ABUSE </a:t>
              </a:r>
            </a:p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WORKING GROUP</a:t>
              </a:r>
            </a:p>
          </p:txBody>
        </p:sp>
      </p:grpSp>
      <p:grpSp>
        <p:nvGrpSpPr>
          <p:cNvPr id="115" name="Group 30">
            <a:extLst>
              <a:ext uri="{FF2B5EF4-FFF2-40B4-BE49-F238E27FC236}">
                <a16:creationId xmlns:a16="http://schemas.microsoft.com/office/drawing/2014/main" id="{F428D5C3-0762-C8AE-219F-71809D324F01}"/>
              </a:ext>
            </a:extLst>
          </p:cNvPr>
          <p:cNvGrpSpPr/>
          <p:nvPr/>
        </p:nvGrpSpPr>
        <p:grpSpPr>
          <a:xfrm>
            <a:off x="5079527" y="8327641"/>
            <a:ext cx="1632111" cy="1507820"/>
            <a:chOff x="0" y="0"/>
            <a:chExt cx="2651687" cy="2479149"/>
          </a:xfrm>
        </p:grpSpPr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6A424937-8A49-3DFE-E702-BE6B8F788C5F}"/>
                </a:ext>
              </a:extLst>
            </p:cNvPr>
            <p:cNvSpPr/>
            <p:nvPr/>
          </p:nvSpPr>
          <p:spPr>
            <a:xfrm>
              <a:off x="440178" y="0"/>
              <a:ext cx="1687282" cy="1687282"/>
            </a:xfrm>
            <a:custGeom>
              <a:avLst/>
              <a:gdLst/>
              <a:ahLst/>
              <a:cxnLst/>
              <a:rect l="l" t="t" r="r" b="b"/>
              <a:pathLst>
                <a:path w="1687282" h="1687282">
                  <a:moveTo>
                    <a:pt x="0" y="0"/>
                  </a:moveTo>
                  <a:lnTo>
                    <a:pt x="1687281" y="0"/>
                  </a:lnTo>
                  <a:lnTo>
                    <a:pt x="1687281" y="1687282"/>
                  </a:lnTo>
                  <a:lnTo>
                    <a:pt x="0" y="1687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7" name="TextBox 32">
              <a:extLst>
                <a:ext uri="{FF2B5EF4-FFF2-40B4-BE49-F238E27FC236}">
                  <a16:creationId xmlns:a16="http://schemas.microsoft.com/office/drawing/2014/main" id="{C29BBB32-2539-7439-E2E8-82BEEED94926}"/>
                </a:ext>
              </a:extLst>
            </p:cNvPr>
            <p:cNvSpPr txBox="1"/>
            <p:nvPr/>
          </p:nvSpPr>
          <p:spPr>
            <a:xfrm>
              <a:off x="0" y="1856988"/>
              <a:ext cx="2651687" cy="622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DATA PRIVACY </a:t>
              </a:r>
            </a:p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TASK FORCE</a:t>
              </a:r>
            </a:p>
          </p:txBody>
        </p:sp>
      </p:grpSp>
      <p:grpSp>
        <p:nvGrpSpPr>
          <p:cNvPr id="118" name="Group 33">
            <a:extLst>
              <a:ext uri="{FF2B5EF4-FFF2-40B4-BE49-F238E27FC236}">
                <a16:creationId xmlns:a16="http://schemas.microsoft.com/office/drawing/2014/main" id="{B8D8FBF1-8A44-4C9A-ABED-F1B88EBC91F8}"/>
              </a:ext>
            </a:extLst>
          </p:cNvPr>
          <p:cNvGrpSpPr/>
          <p:nvPr/>
        </p:nvGrpSpPr>
        <p:grpSpPr>
          <a:xfrm>
            <a:off x="1403404" y="5920078"/>
            <a:ext cx="2193004" cy="1594785"/>
            <a:chOff x="0" y="0"/>
            <a:chExt cx="3562968" cy="2622136"/>
          </a:xfrm>
        </p:grpSpPr>
        <p:sp>
          <p:nvSpPr>
            <p:cNvPr id="119" name="Freeform 34">
              <a:extLst>
                <a:ext uri="{FF2B5EF4-FFF2-40B4-BE49-F238E27FC236}">
                  <a16:creationId xmlns:a16="http://schemas.microsoft.com/office/drawing/2014/main" id="{3177E119-67BF-992A-CBC1-26A5265B1CB2}"/>
                </a:ext>
              </a:extLst>
            </p:cNvPr>
            <p:cNvSpPr/>
            <p:nvPr/>
          </p:nvSpPr>
          <p:spPr>
            <a:xfrm>
              <a:off x="843870" y="0"/>
              <a:ext cx="1715116" cy="1715116"/>
            </a:xfrm>
            <a:custGeom>
              <a:avLst/>
              <a:gdLst/>
              <a:ahLst/>
              <a:cxnLst/>
              <a:rect l="l" t="t" r="r" b="b"/>
              <a:pathLst>
                <a:path w="1715116" h="1715116">
                  <a:moveTo>
                    <a:pt x="0" y="0"/>
                  </a:moveTo>
                  <a:lnTo>
                    <a:pt x="1715117" y="0"/>
                  </a:lnTo>
                  <a:lnTo>
                    <a:pt x="1715117" y="1715116"/>
                  </a:lnTo>
                  <a:lnTo>
                    <a:pt x="0" y="171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0" name="TextBox 35">
              <a:extLst>
                <a:ext uri="{FF2B5EF4-FFF2-40B4-BE49-F238E27FC236}">
                  <a16:creationId xmlns:a16="http://schemas.microsoft.com/office/drawing/2014/main" id="{DECC782B-6C7E-37BB-7F40-DFB18FB84F26}"/>
                </a:ext>
              </a:extLst>
            </p:cNvPr>
            <p:cNvSpPr txBox="1"/>
            <p:nvPr/>
          </p:nvSpPr>
          <p:spPr>
            <a:xfrm>
              <a:off x="0" y="1994090"/>
              <a:ext cx="3562968" cy="62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DIGITAL SALES + CUSTOMER EXPERIENCE WG</a:t>
              </a:r>
            </a:p>
          </p:txBody>
        </p:sp>
      </p:grpSp>
      <p:grpSp>
        <p:nvGrpSpPr>
          <p:cNvPr id="121" name="Group 36">
            <a:extLst>
              <a:ext uri="{FF2B5EF4-FFF2-40B4-BE49-F238E27FC236}">
                <a16:creationId xmlns:a16="http://schemas.microsoft.com/office/drawing/2014/main" id="{139BE335-EA36-7A83-72D5-1481D2A2395E}"/>
              </a:ext>
            </a:extLst>
          </p:cNvPr>
          <p:cNvGrpSpPr/>
          <p:nvPr/>
        </p:nvGrpSpPr>
        <p:grpSpPr>
          <a:xfrm>
            <a:off x="8665580" y="5960413"/>
            <a:ext cx="1681759" cy="1671966"/>
            <a:chOff x="0" y="0"/>
            <a:chExt cx="2732349" cy="2749037"/>
          </a:xfrm>
        </p:grpSpPr>
        <p:sp>
          <p:nvSpPr>
            <p:cNvPr id="122" name="Freeform 37">
              <a:extLst>
                <a:ext uri="{FF2B5EF4-FFF2-40B4-BE49-F238E27FC236}">
                  <a16:creationId xmlns:a16="http://schemas.microsoft.com/office/drawing/2014/main" id="{619FB8F9-0554-A387-48BE-A46DF611AD14}"/>
                </a:ext>
              </a:extLst>
            </p:cNvPr>
            <p:cNvSpPr/>
            <p:nvPr/>
          </p:nvSpPr>
          <p:spPr>
            <a:xfrm>
              <a:off x="453449" y="0"/>
              <a:ext cx="1835256" cy="1835256"/>
            </a:xfrm>
            <a:custGeom>
              <a:avLst/>
              <a:gdLst/>
              <a:ahLst/>
              <a:cxnLst/>
              <a:rect l="l" t="t" r="r" b="b"/>
              <a:pathLst>
                <a:path w="1835256" h="1835256">
                  <a:moveTo>
                    <a:pt x="0" y="0"/>
                  </a:moveTo>
                  <a:lnTo>
                    <a:pt x="1835256" y="0"/>
                  </a:lnTo>
                  <a:lnTo>
                    <a:pt x="1835256" y="1835256"/>
                  </a:lnTo>
                  <a:lnTo>
                    <a:pt x="0" y="1835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3" name="TextBox 38">
              <a:extLst>
                <a:ext uri="{FF2B5EF4-FFF2-40B4-BE49-F238E27FC236}">
                  <a16:creationId xmlns:a16="http://schemas.microsoft.com/office/drawing/2014/main" id="{67CB7E13-1467-BB4F-EEF0-20578FAED3D5}"/>
                </a:ext>
              </a:extLst>
            </p:cNvPr>
            <p:cNvSpPr txBox="1"/>
            <p:nvPr/>
          </p:nvSpPr>
          <p:spPr>
            <a:xfrm>
              <a:off x="0" y="2120991"/>
              <a:ext cx="2732349" cy="62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SMART CHARGING + PAYMENTS WG</a:t>
              </a:r>
            </a:p>
          </p:txBody>
        </p:sp>
      </p:grpSp>
      <p:grpSp>
        <p:nvGrpSpPr>
          <p:cNvPr id="124" name="Group 39">
            <a:extLst>
              <a:ext uri="{FF2B5EF4-FFF2-40B4-BE49-F238E27FC236}">
                <a16:creationId xmlns:a16="http://schemas.microsoft.com/office/drawing/2014/main" id="{9C722148-25DE-D87A-F906-86088E75370C}"/>
              </a:ext>
            </a:extLst>
          </p:cNvPr>
          <p:cNvGrpSpPr/>
          <p:nvPr/>
        </p:nvGrpSpPr>
        <p:grpSpPr>
          <a:xfrm>
            <a:off x="8791955" y="1312231"/>
            <a:ext cx="1698479" cy="1575191"/>
            <a:chOff x="0" y="0"/>
            <a:chExt cx="3059499" cy="2824791"/>
          </a:xfrm>
        </p:grpSpPr>
        <p:sp>
          <p:nvSpPr>
            <p:cNvPr id="125" name="Freeform 40">
              <a:extLst>
                <a:ext uri="{FF2B5EF4-FFF2-40B4-BE49-F238E27FC236}">
                  <a16:creationId xmlns:a16="http://schemas.microsoft.com/office/drawing/2014/main" id="{CF7A18FC-EAAA-1438-2A5F-325E62BD9607}"/>
                </a:ext>
              </a:extLst>
            </p:cNvPr>
            <p:cNvSpPr/>
            <p:nvPr/>
          </p:nvSpPr>
          <p:spPr>
            <a:xfrm>
              <a:off x="303504" y="0"/>
              <a:ext cx="2042304" cy="2042304"/>
            </a:xfrm>
            <a:custGeom>
              <a:avLst/>
              <a:gdLst/>
              <a:ahLst/>
              <a:cxnLst/>
              <a:rect l="l" t="t" r="r" b="b"/>
              <a:pathLst>
                <a:path w="2042304" h="2042304">
                  <a:moveTo>
                    <a:pt x="0" y="0"/>
                  </a:moveTo>
                  <a:lnTo>
                    <a:pt x="2042304" y="0"/>
                  </a:lnTo>
                  <a:lnTo>
                    <a:pt x="2042304" y="2042304"/>
                  </a:lnTo>
                  <a:lnTo>
                    <a:pt x="0" y="2042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6" name="TextBox 41">
              <a:extLst>
                <a:ext uri="{FF2B5EF4-FFF2-40B4-BE49-F238E27FC236}">
                  <a16:creationId xmlns:a16="http://schemas.microsoft.com/office/drawing/2014/main" id="{8F847E55-9E71-3F34-E363-FA6B745CD258}"/>
                </a:ext>
              </a:extLst>
            </p:cNvPr>
            <p:cNvSpPr txBox="1"/>
            <p:nvPr/>
          </p:nvSpPr>
          <p:spPr>
            <a:xfrm>
              <a:off x="0" y="2203937"/>
              <a:ext cx="3059499" cy="620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5"/>
                </a:lnSpc>
              </a:pPr>
              <a:r>
                <a:rPr lang="en-US" sz="1659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NETWORK + IT TRANSFORMATION WG</a:t>
              </a:r>
            </a:p>
          </p:txBody>
        </p:sp>
      </p:grpSp>
      <p:grpSp>
        <p:nvGrpSpPr>
          <p:cNvPr id="127" name="Group 42">
            <a:extLst>
              <a:ext uri="{FF2B5EF4-FFF2-40B4-BE49-F238E27FC236}">
                <a16:creationId xmlns:a16="http://schemas.microsoft.com/office/drawing/2014/main" id="{B986B1DA-792C-EBBF-1A32-1B8D4B1F17EB}"/>
              </a:ext>
            </a:extLst>
          </p:cNvPr>
          <p:cNvGrpSpPr/>
          <p:nvPr/>
        </p:nvGrpSpPr>
        <p:grpSpPr>
          <a:xfrm>
            <a:off x="8183500" y="8270165"/>
            <a:ext cx="2369142" cy="1527002"/>
            <a:chOff x="0" y="0"/>
            <a:chExt cx="3849140" cy="2510688"/>
          </a:xfrm>
        </p:grpSpPr>
        <p:sp>
          <p:nvSpPr>
            <p:cNvPr id="128" name="Freeform 43">
              <a:extLst>
                <a:ext uri="{FF2B5EF4-FFF2-40B4-BE49-F238E27FC236}">
                  <a16:creationId xmlns:a16="http://schemas.microsoft.com/office/drawing/2014/main" id="{912338F1-31F0-67AA-FAF9-0ED0060984D4}"/>
                </a:ext>
              </a:extLst>
            </p:cNvPr>
            <p:cNvSpPr/>
            <p:nvPr/>
          </p:nvSpPr>
          <p:spPr>
            <a:xfrm>
              <a:off x="942453" y="0"/>
              <a:ext cx="1721482" cy="1721482"/>
            </a:xfrm>
            <a:custGeom>
              <a:avLst/>
              <a:gdLst/>
              <a:ahLst/>
              <a:cxnLst/>
              <a:rect l="l" t="t" r="r" b="b"/>
              <a:pathLst>
                <a:path w="1721482" h="1721482">
                  <a:moveTo>
                    <a:pt x="0" y="0"/>
                  </a:moveTo>
                  <a:lnTo>
                    <a:pt x="1721482" y="0"/>
                  </a:lnTo>
                  <a:lnTo>
                    <a:pt x="1721482" y="1721482"/>
                  </a:lnTo>
                  <a:lnTo>
                    <a:pt x="0" y="17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9" name="TextBox 44">
              <a:extLst>
                <a:ext uri="{FF2B5EF4-FFF2-40B4-BE49-F238E27FC236}">
                  <a16:creationId xmlns:a16="http://schemas.microsoft.com/office/drawing/2014/main" id="{999D6C69-9D3F-871C-0743-7F7C83268A5A}"/>
                </a:ext>
              </a:extLst>
            </p:cNvPr>
            <p:cNvSpPr txBox="1"/>
            <p:nvPr/>
          </p:nvSpPr>
          <p:spPr>
            <a:xfrm>
              <a:off x="0" y="1888526"/>
              <a:ext cx="3849140" cy="622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PROCUREMENT + SUPPLY CHAIN MANAGEMENT WG</a:t>
              </a:r>
            </a:p>
          </p:txBody>
        </p:sp>
      </p:grpSp>
      <p:grpSp>
        <p:nvGrpSpPr>
          <p:cNvPr id="130" name="Group 45">
            <a:extLst>
              <a:ext uri="{FF2B5EF4-FFF2-40B4-BE49-F238E27FC236}">
                <a16:creationId xmlns:a16="http://schemas.microsoft.com/office/drawing/2014/main" id="{11B5ED4B-D3F5-DF06-C93E-CB1591F1DEB4}"/>
              </a:ext>
            </a:extLst>
          </p:cNvPr>
          <p:cNvGrpSpPr/>
          <p:nvPr/>
        </p:nvGrpSpPr>
        <p:grpSpPr>
          <a:xfrm>
            <a:off x="11758044" y="6041428"/>
            <a:ext cx="1904605" cy="1502163"/>
            <a:chOff x="0" y="0"/>
            <a:chExt cx="3094407" cy="2469848"/>
          </a:xfrm>
        </p:grpSpPr>
        <p:sp>
          <p:nvSpPr>
            <p:cNvPr id="131" name="Freeform 46">
              <a:extLst>
                <a:ext uri="{FF2B5EF4-FFF2-40B4-BE49-F238E27FC236}">
                  <a16:creationId xmlns:a16="http://schemas.microsoft.com/office/drawing/2014/main" id="{F94477DC-FFB4-4347-E0F4-32A222AC78D9}"/>
                </a:ext>
              </a:extLst>
            </p:cNvPr>
            <p:cNvSpPr/>
            <p:nvPr/>
          </p:nvSpPr>
          <p:spPr>
            <a:xfrm>
              <a:off x="925317" y="0"/>
              <a:ext cx="1065614" cy="1435170"/>
            </a:xfrm>
            <a:custGeom>
              <a:avLst/>
              <a:gdLst/>
              <a:ahLst/>
              <a:cxnLst/>
              <a:rect l="l" t="t" r="r" b="b"/>
              <a:pathLst>
                <a:path w="1065614" h="1435170">
                  <a:moveTo>
                    <a:pt x="0" y="0"/>
                  </a:moveTo>
                  <a:lnTo>
                    <a:pt x="1065614" y="0"/>
                  </a:lnTo>
                  <a:lnTo>
                    <a:pt x="1065614" y="1435170"/>
                  </a:lnTo>
                  <a:lnTo>
                    <a:pt x="0" y="1435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15000"/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2" name="TextBox 47">
              <a:extLst>
                <a:ext uri="{FF2B5EF4-FFF2-40B4-BE49-F238E27FC236}">
                  <a16:creationId xmlns:a16="http://schemas.microsoft.com/office/drawing/2014/main" id="{6DB72161-659D-B938-C491-1C9B83B6DDC0}"/>
                </a:ext>
              </a:extLst>
            </p:cNvPr>
            <p:cNvSpPr txBox="1"/>
            <p:nvPr/>
          </p:nvSpPr>
          <p:spPr>
            <a:xfrm>
              <a:off x="0" y="1841802"/>
              <a:ext cx="3094407" cy="62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SUSTAINABILITY WORKING GROUP</a:t>
              </a:r>
            </a:p>
          </p:txBody>
        </p:sp>
      </p:grpSp>
      <p:grpSp>
        <p:nvGrpSpPr>
          <p:cNvPr id="133" name="Group 48">
            <a:extLst>
              <a:ext uri="{FF2B5EF4-FFF2-40B4-BE49-F238E27FC236}">
                <a16:creationId xmlns:a16="http://schemas.microsoft.com/office/drawing/2014/main" id="{F71ABC25-5026-EF01-CE4F-60D2F466C022}"/>
              </a:ext>
            </a:extLst>
          </p:cNvPr>
          <p:cNvGrpSpPr/>
          <p:nvPr/>
        </p:nvGrpSpPr>
        <p:grpSpPr>
          <a:xfrm>
            <a:off x="4842308" y="6043328"/>
            <a:ext cx="2193004" cy="1491650"/>
            <a:chOff x="0" y="0"/>
            <a:chExt cx="3562968" cy="2452563"/>
          </a:xfrm>
        </p:grpSpPr>
        <p:sp>
          <p:nvSpPr>
            <p:cNvPr id="134" name="Freeform 49">
              <a:extLst>
                <a:ext uri="{FF2B5EF4-FFF2-40B4-BE49-F238E27FC236}">
                  <a16:creationId xmlns:a16="http://schemas.microsoft.com/office/drawing/2014/main" id="{18FA0E1C-5DBF-1B50-C718-EA21BEC574D3}"/>
                </a:ext>
              </a:extLst>
            </p:cNvPr>
            <p:cNvSpPr/>
            <p:nvPr/>
          </p:nvSpPr>
          <p:spPr>
            <a:xfrm>
              <a:off x="1725560" y="285261"/>
              <a:ext cx="290677" cy="290677"/>
            </a:xfrm>
            <a:custGeom>
              <a:avLst/>
              <a:gdLst/>
              <a:ahLst/>
              <a:cxnLst/>
              <a:rect l="l" t="t" r="r" b="b"/>
              <a:pathLst>
                <a:path w="290677" h="290677">
                  <a:moveTo>
                    <a:pt x="0" y="0"/>
                  </a:moveTo>
                  <a:lnTo>
                    <a:pt x="290676" y="0"/>
                  </a:lnTo>
                  <a:lnTo>
                    <a:pt x="290676" y="290676"/>
                  </a:lnTo>
                  <a:lnTo>
                    <a:pt x="0" y="290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15000"/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5" name="Freeform 50">
              <a:extLst>
                <a:ext uri="{FF2B5EF4-FFF2-40B4-BE49-F238E27FC236}">
                  <a16:creationId xmlns:a16="http://schemas.microsoft.com/office/drawing/2014/main" id="{7AD291BC-0541-4ABE-0B0F-FB9D9F3437A4}"/>
                </a:ext>
              </a:extLst>
            </p:cNvPr>
            <p:cNvSpPr/>
            <p:nvPr/>
          </p:nvSpPr>
          <p:spPr>
            <a:xfrm>
              <a:off x="1211764" y="0"/>
              <a:ext cx="967509" cy="1538782"/>
            </a:xfrm>
            <a:custGeom>
              <a:avLst/>
              <a:gdLst/>
              <a:ahLst/>
              <a:cxnLst/>
              <a:rect l="l" t="t" r="r" b="b"/>
              <a:pathLst>
                <a:path w="967509" h="1538782">
                  <a:moveTo>
                    <a:pt x="0" y="0"/>
                  </a:moveTo>
                  <a:lnTo>
                    <a:pt x="967509" y="0"/>
                  </a:lnTo>
                  <a:lnTo>
                    <a:pt x="967509" y="1538782"/>
                  </a:lnTo>
                  <a:lnTo>
                    <a:pt x="0" y="15387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15000"/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6" name="Freeform 53">
              <a:extLst>
                <a:ext uri="{FF2B5EF4-FFF2-40B4-BE49-F238E27FC236}">
                  <a16:creationId xmlns:a16="http://schemas.microsoft.com/office/drawing/2014/main" id="{CF52425B-BC5D-85C2-9B0A-75A0C302C868}"/>
                </a:ext>
              </a:extLst>
            </p:cNvPr>
            <p:cNvSpPr/>
            <p:nvPr/>
          </p:nvSpPr>
          <p:spPr>
            <a:xfrm>
              <a:off x="1051688" y="664603"/>
              <a:ext cx="181876" cy="144818"/>
            </a:xfrm>
            <a:custGeom>
              <a:avLst/>
              <a:gdLst/>
              <a:ahLst/>
              <a:cxnLst/>
              <a:rect l="l" t="t" r="r" b="b"/>
              <a:pathLst>
                <a:path w="181876" h="144818">
                  <a:moveTo>
                    <a:pt x="0" y="0"/>
                  </a:moveTo>
                  <a:lnTo>
                    <a:pt x="181875" y="0"/>
                  </a:lnTo>
                  <a:lnTo>
                    <a:pt x="181875" y="144818"/>
                  </a:lnTo>
                  <a:lnTo>
                    <a:pt x="0" y="144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15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7" name="TextBox 54">
              <a:extLst>
                <a:ext uri="{FF2B5EF4-FFF2-40B4-BE49-F238E27FC236}">
                  <a16:creationId xmlns:a16="http://schemas.microsoft.com/office/drawing/2014/main" id="{562F37CA-FA69-A3DD-78D4-5E460C27C979}"/>
                </a:ext>
              </a:extLst>
            </p:cNvPr>
            <p:cNvSpPr txBox="1"/>
            <p:nvPr/>
          </p:nvSpPr>
          <p:spPr>
            <a:xfrm>
              <a:off x="0" y="1824517"/>
              <a:ext cx="3562968" cy="628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DIRECT CARRIER </a:t>
              </a:r>
            </a:p>
            <a:p>
              <a:pPr algn="ctr">
                <a:lnSpc>
                  <a:spcPts val="1846"/>
                </a:lnSpc>
              </a:pPr>
              <a:r>
                <a:rPr lang="en-US" sz="1678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BILLING WG</a:t>
              </a:r>
            </a:p>
          </p:txBody>
        </p:sp>
        <p:sp>
          <p:nvSpPr>
            <p:cNvPr id="138" name="TextBox 55">
              <a:extLst>
                <a:ext uri="{FF2B5EF4-FFF2-40B4-BE49-F238E27FC236}">
                  <a16:creationId xmlns:a16="http://schemas.microsoft.com/office/drawing/2014/main" id="{74A68C25-4547-E4C2-801B-5D60690D8DFE}"/>
                </a:ext>
              </a:extLst>
            </p:cNvPr>
            <p:cNvSpPr txBox="1"/>
            <p:nvPr/>
          </p:nvSpPr>
          <p:spPr>
            <a:xfrm>
              <a:off x="1288328" y="727487"/>
              <a:ext cx="425479" cy="78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"/>
                </a:lnSpc>
              </a:pPr>
              <a:r>
                <a:rPr lang="en-US" sz="330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Pay with Telco Bill</a:t>
              </a:r>
            </a:p>
          </p:txBody>
        </p:sp>
        <p:sp>
          <p:nvSpPr>
            <p:cNvPr id="139" name="TextBox 56">
              <a:extLst>
                <a:ext uri="{FF2B5EF4-FFF2-40B4-BE49-F238E27FC236}">
                  <a16:creationId xmlns:a16="http://schemas.microsoft.com/office/drawing/2014/main" id="{E0D928CE-D571-BD2C-AA81-039C843D3158}"/>
                </a:ext>
              </a:extLst>
            </p:cNvPr>
            <p:cNvSpPr txBox="1"/>
            <p:nvPr/>
          </p:nvSpPr>
          <p:spPr>
            <a:xfrm>
              <a:off x="1319127" y="978247"/>
              <a:ext cx="155951" cy="112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6"/>
                </a:lnSpc>
              </a:pPr>
              <a:r>
                <a:rPr lang="en-US" sz="525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PAY</a:t>
              </a:r>
            </a:p>
          </p:txBody>
        </p:sp>
      </p:grpSp>
      <p:sp>
        <p:nvSpPr>
          <p:cNvPr id="140" name="TextBox 59">
            <a:extLst>
              <a:ext uri="{FF2B5EF4-FFF2-40B4-BE49-F238E27FC236}">
                <a16:creationId xmlns:a16="http://schemas.microsoft.com/office/drawing/2014/main" id="{956B72F2-5B8B-3771-BB09-F8B70DBD8220}"/>
              </a:ext>
            </a:extLst>
          </p:cNvPr>
          <p:cNvSpPr txBox="1"/>
          <p:nvPr/>
        </p:nvSpPr>
        <p:spPr>
          <a:xfrm>
            <a:off x="8458880" y="4946361"/>
            <a:ext cx="2226207" cy="44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0"/>
              </a:lnSpc>
            </a:pPr>
            <a:r>
              <a:rPr lang="en-US" sz="162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SECURITY AWARENESS TASK FORCE</a:t>
            </a:r>
          </a:p>
        </p:txBody>
      </p:sp>
      <p:grpSp>
        <p:nvGrpSpPr>
          <p:cNvPr id="141" name="Group 60">
            <a:extLst>
              <a:ext uri="{FF2B5EF4-FFF2-40B4-BE49-F238E27FC236}">
                <a16:creationId xmlns:a16="http://schemas.microsoft.com/office/drawing/2014/main" id="{26F445E8-6D54-C7F7-3235-AB30EEE22BD3}"/>
              </a:ext>
            </a:extLst>
          </p:cNvPr>
          <p:cNvGrpSpPr/>
          <p:nvPr/>
        </p:nvGrpSpPr>
        <p:grpSpPr>
          <a:xfrm>
            <a:off x="1674754" y="8269215"/>
            <a:ext cx="1632111" cy="1522929"/>
            <a:chOff x="0" y="0"/>
            <a:chExt cx="2651687" cy="2503991"/>
          </a:xfrm>
        </p:grpSpPr>
        <p:sp>
          <p:nvSpPr>
            <p:cNvPr id="142" name="Freeform 61">
              <a:extLst>
                <a:ext uri="{FF2B5EF4-FFF2-40B4-BE49-F238E27FC236}">
                  <a16:creationId xmlns:a16="http://schemas.microsoft.com/office/drawing/2014/main" id="{43F21D60-A163-8E84-80DA-5305CF3F7430}"/>
                </a:ext>
              </a:extLst>
            </p:cNvPr>
            <p:cNvSpPr/>
            <p:nvPr/>
          </p:nvSpPr>
          <p:spPr>
            <a:xfrm>
              <a:off x="392874" y="0"/>
              <a:ext cx="1430675" cy="1544588"/>
            </a:xfrm>
            <a:custGeom>
              <a:avLst/>
              <a:gdLst/>
              <a:ahLst/>
              <a:cxnLst/>
              <a:rect l="l" t="t" r="r" b="b"/>
              <a:pathLst>
                <a:path w="1430675" h="1544588">
                  <a:moveTo>
                    <a:pt x="0" y="0"/>
                  </a:moveTo>
                  <a:lnTo>
                    <a:pt x="1430675" y="0"/>
                  </a:lnTo>
                  <a:lnTo>
                    <a:pt x="1430675" y="1544588"/>
                  </a:lnTo>
                  <a:lnTo>
                    <a:pt x="0" y="1544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alphaModFix amt="15000"/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3" name="Freeform 62">
              <a:extLst>
                <a:ext uri="{FF2B5EF4-FFF2-40B4-BE49-F238E27FC236}">
                  <a16:creationId xmlns:a16="http://schemas.microsoft.com/office/drawing/2014/main" id="{D22926C3-6CC2-DA9C-618F-A842A3562141}"/>
                </a:ext>
              </a:extLst>
            </p:cNvPr>
            <p:cNvSpPr/>
            <p:nvPr/>
          </p:nvSpPr>
          <p:spPr>
            <a:xfrm rot="-6034829">
              <a:off x="1283081" y="872530"/>
              <a:ext cx="763372" cy="758718"/>
            </a:xfrm>
            <a:custGeom>
              <a:avLst/>
              <a:gdLst/>
              <a:ahLst/>
              <a:cxnLst/>
              <a:rect l="l" t="t" r="r" b="b"/>
              <a:pathLst>
                <a:path w="763372" h="758718">
                  <a:moveTo>
                    <a:pt x="0" y="0"/>
                  </a:moveTo>
                  <a:lnTo>
                    <a:pt x="763372" y="0"/>
                  </a:lnTo>
                  <a:lnTo>
                    <a:pt x="763372" y="758718"/>
                  </a:lnTo>
                  <a:lnTo>
                    <a:pt x="0" y="758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alphaModFix amt="15000"/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4" name="TextBox 63">
              <a:extLst>
                <a:ext uri="{FF2B5EF4-FFF2-40B4-BE49-F238E27FC236}">
                  <a16:creationId xmlns:a16="http://schemas.microsoft.com/office/drawing/2014/main" id="{6317A924-8737-0099-74C0-A70E1F37676E}"/>
                </a:ext>
              </a:extLst>
            </p:cNvPr>
            <p:cNvSpPr txBox="1"/>
            <p:nvPr/>
          </p:nvSpPr>
          <p:spPr>
            <a:xfrm>
              <a:off x="0" y="1865903"/>
              <a:ext cx="2651687" cy="63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TV CONTENT </a:t>
              </a:r>
            </a:p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TASK FORCE</a:t>
              </a:r>
            </a:p>
          </p:txBody>
        </p:sp>
      </p:grpSp>
      <p:grpSp>
        <p:nvGrpSpPr>
          <p:cNvPr id="145" name="Group 64">
            <a:extLst>
              <a:ext uri="{FF2B5EF4-FFF2-40B4-BE49-F238E27FC236}">
                <a16:creationId xmlns:a16="http://schemas.microsoft.com/office/drawing/2014/main" id="{C31C4EE0-FED4-F1E6-D969-03FCA9EE3656}"/>
              </a:ext>
            </a:extLst>
          </p:cNvPr>
          <p:cNvGrpSpPr/>
          <p:nvPr/>
        </p:nvGrpSpPr>
        <p:grpSpPr>
          <a:xfrm>
            <a:off x="1429870" y="3509278"/>
            <a:ext cx="2382838" cy="1794731"/>
            <a:chOff x="0" y="0"/>
            <a:chExt cx="3177118" cy="2392975"/>
          </a:xfrm>
        </p:grpSpPr>
        <p:sp>
          <p:nvSpPr>
            <p:cNvPr id="146" name="Freeform 65">
              <a:extLst>
                <a:ext uri="{FF2B5EF4-FFF2-40B4-BE49-F238E27FC236}">
                  <a16:creationId xmlns:a16="http://schemas.microsoft.com/office/drawing/2014/main" id="{5554E231-5AAA-738B-86DF-53CF3C317434}"/>
                </a:ext>
              </a:extLst>
            </p:cNvPr>
            <p:cNvSpPr/>
            <p:nvPr/>
          </p:nvSpPr>
          <p:spPr>
            <a:xfrm>
              <a:off x="833539" y="0"/>
              <a:ext cx="1510039" cy="1510039"/>
            </a:xfrm>
            <a:custGeom>
              <a:avLst/>
              <a:gdLst/>
              <a:ahLst/>
              <a:cxnLst/>
              <a:rect l="l" t="t" r="r" b="b"/>
              <a:pathLst>
                <a:path w="1510039" h="1510039">
                  <a:moveTo>
                    <a:pt x="0" y="0"/>
                  </a:moveTo>
                  <a:lnTo>
                    <a:pt x="1510040" y="0"/>
                  </a:lnTo>
                  <a:lnTo>
                    <a:pt x="1510040" y="1510039"/>
                  </a:lnTo>
                  <a:lnTo>
                    <a:pt x="0" y="1510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147" name="TextBox 66">
              <a:extLst>
                <a:ext uri="{FF2B5EF4-FFF2-40B4-BE49-F238E27FC236}">
                  <a16:creationId xmlns:a16="http://schemas.microsoft.com/office/drawing/2014/main" id="{5617AD7A-04E9-647C-A26F-C5175FF0ECA4}"/>
                </a:ext>
              </a:extLst>
            </p:cNvPr>
            <p:cNvSpPr txBox="1"/>
            <p:nvPr/>
          </p:nvSpPr>
          <p:spPr>
            <a:xfrm>
              <a:off x="0" y="1793938"/>
              <a:ext cx="3177118" cy="59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BUSINESS CONTINUITY</a:t>
              </a:r>
            </a:p>
            <a:p>
              <a:pPr algn="ctr">
                <a:lnSpc>
                  <a:spcPts val="1790"/>
                </a:lnSpc>
              </a:pPr>
              <a:r>
                <a:rPr lang="en-US" sz="1627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TASK FORCE</a:t>
              </a:r>
            </a:p>
          </p:txBody>
        </p:sp>
      </p:grpSp>
      <p:grpSp>
        <p:nvGrpSpPr>
          <p:cNvPr id="148" name="Group 67">
            <a:extLst>
              <a:ext uri="{FF2B5EF4-FFF2-40B4-BE49-F238E27FC236}">
                <a16:creationId xmlns:a16="http://schemas.microsoft.com/office/drawing/2014/main" id="{1AC984AD-3E4F-DDC2-4727-D4667AF25502}"/>
              </a:ext>
            </a:extLst>
          </p:cNvPr>
          <p:cNvGrpSpPr/>
          <p:nvPr/>
        </p:nvGrpSpPr>
        <p:grpSpPr>
          <a:xfrm>
            <a:off x="11790288" y="1506480"/>
            <a:ext cx="1955666" cy="1240560"/>
            <a:chOff x="0" y="0"/>
            <a:chExt cx="3522774" cy="2224698"/>
          </a:xfrm>
        </p:grpSpPr>
        <p:sp>
          <p:nvSpPr>
            <p:cNvPr id="149" name="Freeform 68">
              <a:extLst>
                <a:ext uri="{FF2B5EF4-FFF2-40B4-BE49-F238E27FC236}">
                  <a16:creationId xmlns:a16="http://schemas.microsoft.com/office/drawing/2014/main" id="{F81848B0-B655-91CB-529D-07C319A65374}"/>
                </a:ext>
              </a:extLst>
            </p:cNvPr>
            <p:cNvSpPr/>
            <p:nvPr/>
          </p:nvSpPr>
          <p:spPr>
            <a:xfrm>
              <a:off x="906921" y="0"/>
              <a:ext cx="1708932" cy="1587171"/>
            </a:xfrm>
            <a:custGeom>
              <a:avLst/>
              <a:gdLst/>
              <a:ahLst/>
              <a:cxnLst/>
              <a:rect l="l" t="t" r="r" b="b"/>
              <a:pathLst>
                <a:path w="1708932" h="1587171">
                  <a:moveTo>
                    <a:pt x="0" y="0"/>
                  </a:moveTo>
                  <a:lnTo>
                    <a:pt x="1708932" y="0"/>
                  </a:lnTo>
                  <a:lnTo>
                    <a:pt x="1708932" y="1587171"/>
                  </a:lnTo>
                  <a:lnTo>
                    <a:pt x="0" y="1587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alphaModFix amt="15000"/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0" name="TextBox 69">
              <a:extLst>
                <a:ext uri="{FF2B5EF4-FFF2-40B4-BE49-F238E27FC236}">
                  <a16:creationId xmlns:a16="http://schemas.microsoft.com/office/drawing/2014/main" id="{98864F0A-91B6-5818-C66B-A905D3F02DF8}"/>
                </a:ext>
              </a:extLst>
            </p:cNvPr>
            <p:cNvSpPr txBox="1"/>
            <p:nvPr/>
          </p:nvSpPr>
          <p:spPr>
            <a:xfrm>
              <a:off x="0" y="1904980"/>
              <a:ext cx="3522774" cy="319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5"/>
                </a:lnSpc>
              </a:pPr>
              <a:r>
                <a:rPr lang="en-US" sz="1659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CLOUD WG</a:t>
              </a:r>
            </a:p>
          </p:txBody>
        </p:sp>
      </p:grpSp>
      <p:grpSp>
        <p:nvGrpSpPr>
          <p:cNvPr id="151" name="Group 70">
            <a:extLst>
              <a:ext uri="{FF2B5EF4-FFF2-40B4-BE49-F238E27FC236}">
                <a16:creationId xmlns:a16="http://schemas.microsoft.com/office/drawing/2014/main" id="{7A534A66-E1A5-6786-EA49-1870B8D986B4}"/>
              </a:ext>
            </a:extLst>
          </p:cNvPr>
          <p:cNvGrpSpPr/>
          <p:nvPr/>
        </p:nvGrpSpPr>
        <p:grpSpPr>
          <a:xfrm>
            <a:off x="5188900" y="1459704"/>
            <a:ext cx="1750428" cy="1383383"/>
            <a:chOff x="0" y="0"/>
            <a:chExt cx="3153075" cy="2480823"/>
          </a:xfrm>
        </p:grpSpPr>
        <p:sp>
          <p:nvSpPr>
            <p:cNvPr id="152" name="Freeform 71">
              <a:extLst>
                <a:ext uri="{FF2B5EF4-FFF2-40B4-BE49-F238E27FC236}">
                  <a16:creationId xmlns:a16="http://schemas.microsoft.com/office/drawing/2014/main" id="{57BF6952-3212-86EF-91E7-447E10157290}"/>
                </a:ext>
              </a:extLst>
            </p:cNvPr>
            <p:cNvSpPr/>
            <p:nvPr/>
          </p:nvSpPr>
          <p:spPr>
            <a:xfrm>
              <a:off x="790456" y="0"/>
              <a:ext cx="1540067" cy="1540067"/>
            </a:xfrm>
            <a:custGeom>
              <a:avLst/>
              <a:gdLst/>
              <a:ahLst/>
              <a:cxnLst/>
              <a:rect l="l" t="t" r="r" b="b"/>
              <a:pathLst>
                <a:path w="1540067" h="1540067">
                  <a:moveTo>
                    <a:pt x="0" y="0"/>
                  </a:moveTo>
                  <a:lnTo>
                    <a:pt x="1540067" y="0"/>
                  </a:lnTo>
                  <a:lnTo>
                    <a:pt x="1540067" y="1540067"/>
                  </a:lnTo>
                  <a:lnTo>
                    <a:pt x="0" y="154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alphaModFix amt="15000"/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3" name="TextBox 72">
              <a:extLst>
                <a:ext uri="{FF2B5EF4-FFF2-40B4-BE49-F238E27FC236}">
                  <a16:creationId xmlns:a16="http://schemas.microsoft.com/office/drawing/2014/main" id="{5C5B22FB-FDBF-94DD-6144-1D5907CA7722}"/>
                </a:ext>
              </a:extLst>
            </p:cNvPr>
            <p:cNvSpPr txBox="1"/>
            <p:nvPr/>
          </p:nvSpPr>
          <p:spPr>
            <a:xfrm>
              <a:off x="0" y="1853808"/>
              <a:ext cx="3153075" cy="627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5"/>
                </a:lnSpc>
              </a:pPr>
              <a:r>
                <a:rPr lang="en-US" sz="1659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ENERGY REDUCTION TASK FORCE </a:t>
              </a:r>
            </a:p>
          </p:txBody>
        </p:sp>
      </p:grpSp>
      <p:grpSp>
        <p:nvGrpSpPr>
          <p:cNvPr id="154" name="Group 73">
            <a:extLst>
              <a:ext uri="{FF2B5EF4-FFF2-40B4-BE49-F238E27FC236}">
                <a16:creationId xmlns:a16="http://schemas.microsoft.com/office/drawing/2014/main" id="{58A6E9D9-B6F5-96D0-C9AA-9A26A8F1D3DB}"/>
              </a:ext>
            </a:extLst>
          </p:cNvPr>
          <p:cNvGrpSpPr/>
          <p:nvPr/>
        </p:nvGrpSpPr>
        <p:grpSpPr>
          <a:xfrm>
            <a:off x="11639887" y="8309637"/>
            <a:ext cx="1887026" cy="1430603"/>
            <a:chOff x="0" y="0"/>
            <a:chExt cx="3065846" cy="2352189"/>
          </a:xfrm>
        </p:grpSpPr>
        <p:sp>
          <p:nvSpPr>
            <p:cNvPr id="155" name="Freeform 74">
              <a:extLst>
                <a:ext uri="{FF2B5EF4-FFF2-40B4-BE49-F238E27FC236}">
                  <a16:creationId xmlns:a16="http://schemas.microsoft.com/office/drawing/2014/main" id="{9C7ADDA0-68F1-2A69-1AA1-455BDB9E0360}"/>
                </a:ext>
              </a:extLst>
            </p:cNvPr>
            <p:cNvSpPr/>
            <p:nvPr/>
          </p:nvSpPr>
          <p:spPr>
            <a:xfrm>
              <a:off x="843532" y="0"/>
              <a:ext cx="1537592" cy="1562984"/>
            </a:xfrm>
            <a:custGeom>
              <a:avLst/>
              <a:gdLst/>
              <a:ahLst/>
              <a:cxnLst/>
              <a:rect l="l" t="t" r="r" b="b"/>
              <a:pathLst>
                <a:path w="1537592" h="1562984">
                  <a:moveTo>
                    <a:pt x="0" y="0"/>
                  </a:moveTo>
                  <a:lnTo>
                    <a:pt x="1537592" y="0"/>
                  </a:lnTo>
                  <a:lnTo>
                    <a:pt x="1537592" y="1562984"/>
                  </a:lnTo>
                  <a:lnTo>
                    <a:pt x="0" y="1562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alphaModFix amt="1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6" name="TextBox 75">
              <a:extLst>
                <a:ext uri="{FF2B5EF4-FFF2-40B4-BE49-F238E27FC236}">
                  <a16:creationId xmlns:a16="http://schemas.microsoft.com/office/drawing/2014/main" id="{010CB683-5382-C203-42E3-0527C5BEABAD}"/>
                </a:ext>
              </a:extLst>
            </p:cNvPr>
            <p:cNvSpPr txBox="1"/>
            <p:nvPr/>
          </p:nvSpPr>
          <p:spPr>
            <a:xfrm>
              <a:off x="0" y="1730028"/>
              <a:ext cx="3065846" cy="622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COMPLIANCE WORKING GROUP</a:t>
              </a:r>
            </a:p>
          </p:txBody>
        </p:sp>
      </p:grpSp>
      <p:grpSp>
        <p:nvGrpSpPr>
          <p:cNvPr id="157" name="Group 77">
            <a:extLst>
              <a:ext uri="{FF2B5EF4-FFF2-40B4-BE49-F238E27FC236}">
                <a16:creationId xmlns:a16="http://schemas.microsoft.com/office/drawing/2014/main" id="{B73F7672-56FE-CC85-68FC-AA13B2A8D0D5}"/>
              </a:ext>
            </a:extLst>
          </p:cNvPr>
          <p:cNvGrpSpPr/>
          <p:nvPr/>
        </p:nvGrpSpPr>
        <p:grpSpPr>
          <a:xfrm>
            <a:off x="14886663" y="8295870"/>
            <a:ext cx="1675395" cy="1459961"/>
            <a:chOff x="0" y="0"/>
            <a:chExt cx="2722011" cy="2400460"/>
          </a:xfrm>
        </p:grpSpPr>
        <p:sp>
          <p:nvSpPr>
            <p:cNvPr id="158" name="TextBox 78">
              <a:extLst>
                <a:ext uri="{FF2B5EF4-FFF2-40B4-BE49-F238E27FC236}">
                  <a16:creationId xmlns:a16="http://schemas.microsoft.com/office/drawing/2014/main" id="{C72E75BF-836A-5373-074E-F9325B929E6D}"/>
                </a:ext>
              </a:extLst>
            </p:cNvPr>
            <p:cNvSpPr txBox="1"/>
            <p:nvPr/>
          </p:nvSpPr>
          <p:spPr>
            <a:xfrm>
              <a:off x="0" y="1778298"/>
              <a:ext cx="2722011" cy="622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9"/>
                </a:lnSpc>
              </a:pPr>
              <a:r>
                <a:rPr lang="en-US" sz="1663">
                  <a:solidFill>
                    <a:schemeClr val="bg1">
                      <a:lumMod val="85000"/>
                    </a:schemeClr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AI &amp; DATA ANALYTICS TASK FORCE</a:t>
              </a:r>
            </a:p>
          </p:txBody>
        </p:sp>
        <p:grpSp>
          <p:nvGrpSpPr>
            <p:cNvPr id="159" name="Group 79">
              <a:extLst>
                <a:ext uri="{FF2B5EF4-FFF2-40B4-BE49-F238E27FC236}">
                  <a16:creationId xmlns:a16="http://schemas.microsoft.com/office/drawing/2014/main" id="{00AFB4B6-BE14-F46D-5899-79E843B841EC}"/>
                </a:ext>
              </a:extLst>
            </p:cNvPr>
            <p:cNvGrpSpPr/>
            <p:nvPr/>
          </p:nvGrpSpPr>
          <p:grpSpPr>
            <a:xfrm>
              <a:off x="410050" y="0"/>
              <a:ext cx="1719800" cy="1719800"/>
              <a:chOff x="0" y="0"/>
              <a:chExt cx="812800" cy="812800"/>
            </a:xfrm>
          </p:grpSpPr>
          <p:sp>
            <p:nvSpPr>
              <p:cNvPr id="165" name="Freeform 80">
                <a:extLst>
                  <a:ext uri="{FF2B5EF4-FFF2-40B4-BE49-F238E27FC236}">
                    <a16:creationId xmlns:a16="http://schemas.microsoft.com/office/drawing/2014/main" id="{A9717BB6-21A9-41BA-4902-7820380913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66" name="TextBox 81">
                <a:extLst>
                  <a:ext uri="{FF2B5EF4-FFF2-40B4-BE49-F238E27FC236}">
                    <a16:creationId xmlns:a16="http://schemas.microsoft.com/office/drawing/2014/main" id="{2581737D-B3E1-1B05-2B97-6D7EE9455E1E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160" name="Freeform 82">
              <a:extLst>
                <a:ext uri="{FF2B5EF4-FFF2-40B4-BE49-F238E27FC236}">
                  <a16:creationId xmlns:a16="http://schemas.microsoft.com/office/drawing/2014/main" id="{1C5FC4E8-4F13-1BFC-E7D7-36674055A62C}"/>
                </a:ext>
              </a:extLst>
            </p:cNvPr>
            <p:cNvSpPr/>
            <p:nvPr/>
          </p:nvSpPr>
          <p:spPr>
            <a:xfrm>
              <a:off x="454434" y="15898"/>
              <a:ext cx="1631034" cy="1688004"/>
            </a:xfrm>
            <a:custGeom>
              <a:avLst/>
              <a:gdLst/>
              <a:ahLst/>
              <a:cxnLst/>
              <a:rect l="l" t="t" r="r" b="b"/>
              <a:pathLst>
                <a:path w="1631034" h="1688004">
                  <a:moveTo>
                    <a:pt x="0" y="0"/>
                  </a:moveTo>
                  <a:lnTo>
                    <a:pt x="1631033" y="0"/>
                  </a:lnTo>
                  <a:lnTo>
                    <a:pt x="1631033" y="1688004"/>
                  </a:lnTo>
                  <a:lnTo>
                    <a:pt x="0" y="1688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alphaModFix amt="15000"/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161" name="Group 83">
              <a:extLst>
                <a:ext uri="{FF2B5EF4-FFF2-40B4-BE49-F238E27FC236}">
                  <a16:creationId xmlns:a16="http://schemas.microsoft.com/office/drawing/2014/main" id="{D4BA7FBE-F004-4E29-3983-27069593E562}"/>
                </a:ext>
              </a:extLst>
            </p:cNvPr>
            <p:cNvGrpSpPr/>
            <p:nvPr/>
          </p:nvGrpSpPr>
          <p:grpSpPr>
            <a:xfrm>
              <a:off x="1079296" y="665227"/>
              <a:ext cx="422525" cy="391683"/>
              <a:chOff x="0" y="0"/>
              <a:chExt cx="579967" cy="537633"/>
            </a:xfrm>
          </p:grpSpPr>
          <p:sp>
            <p:nvSpPr>
              <p:cNvPr id="163" name="Freeform 84">
                <a:extLst>
                  <a:ext uri="{FF2B5EF4-FFF2-40B4-BE49-F238E27FC236}">
                    <a16:creationId xmlns:a16="http://schemas.microsoft.com/office/drawing/2014/main" id="{D15CFB5F-213B-D279-CAF9-D6E8FD62A309}"/>
                  </a:ext>
                </a:extLst>
              </p:cNvPr>
              <p:cNvSpPr/>
              <p:nvPr/>
            </p:nvSpPr>
            <p:spPr>
              <a:xfrm>
                <a:off x="0" y="0"/>
                <a:ext cx="579967" cy="537633"/>
              </a:xfrm>
              <a:custGeom>
                <a:avLst/>
                <a:gdLst/>
                <a:ahLst/>
                <a:cxnLst/>
                <a:rect l="l" t="t" r="r" b="b"/>
                <a:pathLst>
                  <a:path w="579967" h="537633">
                    <a:moveTo>
                      <a:pt x="0" y="0"/>
                    </a:moveTo>
                    <a:lnTo>
                      <a:pt x="579967" y="0"/>
                    </a:lnTo>
                    <a:lnTo>
                      <a:pt x="579967" y="537633"/>
                    </a:lnTo>
                    <a:lnTo>
                      <a:pt x="0" y="5376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BE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64" name="TextBox 85">
                <a:extLst>
                  <a:ext uri="{FF2B5EF4-FFF2-40B4-BE49-F238E27FC236}">
                    <a16:creationId xmlns:a16="http://schemas.microsoft.com/office/drawing/2014/main" id="{3CC767F9-C707-EC3B-3756-2CC341D4100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579967" cy="556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162" name="Freeform 86">
              <a:extLst>
                <a:ext uri="{FF2B5EF4-FFF2-40B4-BE49-F238E27FC236}">
                  <a16:creationId xmlns:a16="http://schemas.microsoft.com/office/drawing/2014/main" id="{AEB14E70-B369-864B-BFFF-C395EE0D0CB5}"/>
                </a:ext>
              </a:extLst>
            </p:cNvPr>
            <p:cNvSpPr/>
            <p:nvPr/>
          </p:nvSpPr>
          <p:spPr>
            <a:xfrm>
              <a:off x="853852" y="451580"/>
              <a:ext cx="842983" cy="816639"/>
            </a:xfrm>
            <a:custGeom>
              <a:avLst/>
              <a:gdLst/>
              <a:ahLst/>
              <a:cxnLst/>
              <a:rect l="l" t="t" r="r" b="b"/>
              <a:pathLst>
                <a:path w="842983" h="816639">
                  <a:moveTo>
                    <a:pt x="0" y="0"/>
                  </a:moveTo>
                  <a:lnTo>
                    <a:pt x="842982" y="0"/>
                  </a:lnTo>
                  <a:lnTo>
                    <a:pt x="842982" y="816640"/>
                  </a:lnTo>
                  <a:lnTo>
                    <a:pt x="0" y="816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alphaModFix amt="15000"/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167" name="Picture 166" descr="A group of people with a heart and binary code&#10;&#10;AI-generated content may be incorrect.">
            <a:extLst>
              <a:ext uri="{FF2B5EF4-FFF2-40B4-BE49-F238E27FC236}">
                <a16:creationId xmlns:a16="http://schemas.microsoft.com/office/drawing/2014/main" id="{0E4637A8-2F8A-D584-A15D-177A7269D352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36" y="3509278"/>
            <a:ext cx="1376443" cy="1376443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56113EB0-C411-4753-11E5-C35AE9F9CF12}"/>
              </a:ext>
            </a:extLst>
          </p:cNvPr>
          <p:cNvSpPr/>
          <p:nvPr/>
        </p:nvSpPr>
        <p:spPr>
          <a:xfrm>
            <a:off x="609600" y="3250133"/>
            <a:ext cx="17162823" cy="23083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9" name="Freeform 6">
            <a:extLst>
              <a:ext uri="{FF2B5EF4-FFF2-40B4-BE49-F238E27FC236}">
                <a16:creationId xmlns:a16="http://schemas.microsoft.com/office/drawing/2014/main" id="{06F02634-8449-C71A-F557-A2FD5BC09705}"/>
              </a:ext>
            </a:extLst>
          </p:cNvPr>
          <p:cNvSpPr/>
          <p:nvPr/>
        </p:nvSpPr>
        <p:spPr>
          <a:xfrm>
            <a:off x="15637835" y="277346"/>
            <a:ext cx="2234256" cy="501945"/>
          </a:xfrm>
          <a:custGeom>
            <a:avLst/>
            <a:gdLst/>
            <a:ahLst/>
            <a:cxnLst/>
            <a:rect l="l" t="t" r="r" b="b"/>
            <a:pathLst>
              <a:path w="4097864" h="956168">
                <a:moveTo>
                  <a:pt x="0" y="0"/>
                </a:moveTo>
                <a:lnTo>
                  <a:pt x="4097864" y="0"/>
                </a:lnTo>
                <a:lnTo>
                  <a:pt x="4097864" y="956168"/>
                </a:lnTo>
                <a:lnTo>
                  <a:pt x="0" y="9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BC49-E5CC-09A2-E053-3CF3E5705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C32626A0-8ED3-0589-C523-95E2D3BD8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"/>
          <a:stretch/>
        </p:blipFill>
        <p:spPr>
          <a:xfrm>
            <a:off x="-508" y="-1"/>
            <a:ext cx="18288508" cy="103042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C4E2FD9-FFD9-D169-FA5E-A0708888AC21}"/>
              </a:ext>
            </a:extLst>
          </p:cNvPr>
          <p:cNvGrpSpPr/>
          <p:nvPr/>
        </p:nvGrpSpPr>
        <p:grpSpPr>
          <a:xfrm>
            <a:off x="1725481" y="2386133"/>
            <a:ext cx="5694140" cy="6404096"/>
            <a:chOff x="1725481" y="2386133"/>
            <a:chExt cx="5694140" cy="640409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88AE2C-11FF-2920-27BD-D972C0C1D6BB}"/>
                </a:ext>
              </a:extLst>
            </p:cNvPr>
            <p:cNvSpPr/>
            <p:nvPr/>
          </p:nvSpPr>
          <p:spPr>
            <a:xfrm>
              <a:off x="1730432" y="5905500"/>
              <a:ext cx="5653323" cy="288472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FCBB55-07D3-46FB-CE14-97F8997B3255}"/>
                </a:ext>
              </a:extLst>
            </p:cNvPr>
            <p:cNvSpPr txBox="1"/>
            <p:nvPr/>
          </p:nvSpPr>
          <p:spPr>
            <a:xfrm>
              <a:off x="1850969" y="6775390"/>
              <a:ext cx="5464231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400" b="1" dirty="0" err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conceived</a:t>
              </a:r>
              <a:r>
                <a:rPr lang="nl-NL" sz="2400" b="1" dirty="0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b="1" dirty="0" err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  <a:r>
                <a:rPr lang="nl-NL" sz="2400" b="1" dirty="0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u="sng" dirty="0">
                  <a:latin typeface="Arial" panose="020B0604020202020204" pitchFamily="34" charset="0"/>
                  <a:cs typeface="Arial" panose="020B0604020202020204" pitchFamily="34" charset="0"/>
                </a:rPr>
                <a:t>objective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maintain </a:t>
              </a:r>
              <a:r>
                <a:rPr lang="en-US" sz="2400" b="1" dirty="0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structural foresight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(industry wide perspective) to guide ISAC agendas and activities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48A731-C7F6-62AB-740C-8D51E89BF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593" r="12595"/>
            <a:stretch/>
          </p:blipFill>
          <p:spPr>
            <a:xfrm>
              <a:off x="1725481" y="2386133"/>
              <a:ext cx="5694140" cy="4281367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FDC9BB-3A3A-E135-E8D5-825283D2B0F3}"/>
                </a:ext>
              </a:extLst>
            </p:cNvPr>
            <p:cNvSpPr/>
            <p:nvPr/>
          </p:nvSpPr>
          <p:spPr>
            <a:xfrm>
              <a:off x="1752600" y="2400298"/>
              <a:ext cx="5638800" cy="6354601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105521-1DC3-7AED-1B2C-9341F460955C}"/>
              </a:ext>
            </a:extLst>
          </p:cNvPr>
          <p:cNvGrpSpPr/>
          <p:nvPr/>
        </p:nvGrpSpPr>
        <p:grpSpPr>
          <a:xfrm>
            <a:off x="10287000" y="3695700"/>
            <a:ext cx="5660968" cy="5094529"/>
            <a:chOff x="10287000" y="3695700"/>
            <a:chExt cx="5660968" cy="50945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FB8B7D-C646-B732-5BA2-E7E301E63AC0}"/>
                </a:ext>
              </a:extLst>
            </p:cNvPr>
            <p:cNvSpPr/>
            <p:nvPr/>
          </p:nvSpPr>
          <p:spPr>
            <a:xfrm>
              <a:off x="10287000" y="5905500"/>
              <a:ext cx="5653323" cy="288472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0A0545-DBE8-98F4-B2FD-EBD51B61C938}"/>
                </a:ext>
              </a:extLst>
            </p:cNvPr>
            <p:cNvSpPr txBox="1"/>
            <p:nvPr/>
          </p:nvSpPr>
          <p:spPr>
            <a:xfrm>
              <a:off x="10407537" y="6775390"/>
              <a:ext cx="5464231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400" b="1" dirty="0" err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updated</a:t>
              </a:r>
              <a:r>
                <a:rPr lang="nl-NL" sz="2400" b="1" dirty="0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b="1" dirty="0" err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annually</a:t>
              </a:r>
              <a:endParaRPr lang="nl-NL" sz="2400" b="1" dirty="0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all content stems from dialogue among the </a:t>
              </a:r>
              <a:r>
                <a:rPr lang="en-US" sz="2400" b="1" dirty="0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telco security specialists and coordinators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within the group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4D012F-2002-ED8F-712A-4948C1288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70" r="2330"/>
            <a:stretch/>
          </p:blipFill>
          <p:spPr>
            <a:xfrm>
              <a:off x="10301524" y="3713169"/>
              <a:ext cx="5638800" cy="295844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16A238-28A4-485B-6137-129EA8B84EC5}"/>
                </a:ext>
              </a:extLst>
            </p:cNvPr>
            <p:cNvSpPr/>
            <p:nvPr/>
          </p:nvSpPr>
          <p:spPr>
            <a:xfrm>
              <a:off x="10309168" y="3695700"/>
              <a:ext cx="5638800" cy="505920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4A6F11-2C76-DFBB-57A8-300D3D8247B8}"/>
              </a:ext>
            </a:extLst>
          </p:cNvPr>
          <p:cNvGrpSpPr/>
          <p:nvPr/>
        </p:nvGrpSpPr>
        <p:grpSpPr>
          <a:xfrm>
            <a:off x="7772400" y="4406855"/>
            <a:ext cx="2193218" cy="3251245"/>
            <a:chOff x="7822169" y="4406855"/>
            <a:chExt cx="2193218" cy="325124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9B1038B-71D9-7AAE-E322-EA73612D5569}"/>
                </a:ext>
              </a:extLst>
            </p:cNvPr>
            <p:cNvSpPr/>
            <p:nvPr/>
          </p:nvSpPr>
          <p:spPr>
            <a:xfrm>
              <a:off x="7822169" y="4406855"/>
              <a:ext cx="2193218" cy="3251245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EC07DC-6F4C-DF4B-E502-7B8BA151E07E}"/>
                </a:ext>
              </a:extLst>
            </p:cNvPr>
            <p:cNvSpPr txBox="1"/>
            <p:nvPr/>
          </p:nvSpPr>
          <p:spPr>
            <a:xfrm>
              <a:off x="7910162" y="5755327"/>
              <a:ext cx="2035954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several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 changes in format </a:t>
              </a:r>
              <a:r>
                <a:rPr lang="nl-NL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naming</a:t>
              </a:r>
              <a:endParaRPr lang="nl-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140DC74-4A76-DC7C-E06E-ACF7B835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3749" b="11046"/>
            <a:stretch/>
          </p:blipFill>
          <p:spPr>
            <a:xfrm>
              <a:off x="8327135" y="4736660"/>
              <a:ext cx="1250250" cy="94024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D0EA569-128C-D08E-742C-6C3AE83EDC8D}"/>
              </a:ext>
            </a:extLst>
          </p:cNvPr>
          <p:cNvGrpSpPr/>
          <p:nvPr/>
        </p:nvGrpSpPr>
        <p:grpSpPr>
          <a:xfrm>
            <a:off x="10668000" y="1079668"/>
            <a:ext cx="7696200" cy="2328700"/>
            <a:chOff x="10668000" y="1079668"/>
            <a:chExt cx="7696200" cy="23287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26C1A5D-395F-9DD6-13C5-3AB89E10264F}"/>
                </a:ext>
              </a:extLst>
            </p:cNvPr>
            <p:cNvSpPr/>
            <p:nvPr/>
          </p:nvSpPr>
          <p:spPr>
            <a:xfrm>
              <a:off x="10668000" y="2400299"/>
              <a:ext cx="744563" cy="1008069"/>
            </a:xfrm>
            <a:custGeom>
              <a:avLst/>
              <a:gdLst>
                <a:gd name="connsiteX0" fmla="*/ 249688 w 356014"/>
                <a:gd name="connsiteY0" fmla="*/ 482010 h 482010"/>
                <a:gd name="connsiteX1" fmla="*/ 1595 w 356014"/>
                <a:gd name="connsiteY1" fmla="*/ 155945 h 482010"/>
                <a:gd name="connsiteX2" fmla="*/ 356014 w 356014"/>
                <a:gd name="connsiteY2" fmla="*/ 0 h 48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014" h="482010">
                  <a:moveTo>
                    <a:pt x="249688" y="482010"/>
                  </a:moveTo>
                  <a:cubicBezTo>
                    <a:pt x="116781" y="359145"/>
                    <a:pt x="-16126" y="236280"/>
                    <a:pt x="1595" y="155945"/>
                  </a:cubicBezTo>
                  <a:cubicBezTo>
                    <a:pt x="19316" y="75610"/>
                    <a:pt x="187665" y="37805"/>
                    <a:pt x="356014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20DCB8-6DFD-A29A-417A-C7E790373110}"/>
                </a:ext>
              </a:extLst>
            </p:cNvPr>
            <p:cNvSpPr txBox="1"/>
            <p:nvPr/>
          </p:nvSpPr>
          <p:spPr>
            <a:xfrm>
              <a:off x="16154400" y="1337954"/>
              <a:ext cx="2209800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now an</a:t>
              </a:r>
              <a:b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</a:t>
              </a:r>
            </a:p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ET-ISAC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publication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C77C349-0F57-ECE9-C599-E6EE0493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2400" y="1079668"/>
              <a:ext cx="2052000" cy="205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2BB9EE8-0C14-960D-B541-87E5C3F8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50000" y="1079668"/>
              <a:ext cx="2052000" cy="2052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6008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EFB89-645E-A089-ADF3-D5E15E10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47FB50-4494-69F5-1724-6DBAC3F2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342900"/>
            <a:ext cx="2533650" cy="4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E93BC7C-A8D8-2882-9749-ECE81D37B815}"/>
              </a:ext>
            </a:extLst>
          </p:cNvPr>
          <p:cNvSpPr txBox="1"/>
          <p:nvPr/>
        </p:nvSpPr>
        <p:spPr>
          <a:xfrm>
            <a:off x="1066800" y="1028700"/>
            <a:ext cx="16306800" cy="758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</a:pPr>
            <a:r>
              <a:rPr lang="en-US" sz="4800" b="1" spc="-23">
                <a:solidFill>
                  <a:srgbClr val="000000"/>
                </a:solidFill>
                <a:latin typeface="Arial Black" panose="020B0A040201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Update landscape for 2025</a:t>
            </a:r>
            <a:endParaRPr lang="en-US" sz="4800" b="1" spc="-23" dirty="0">
              <a:solidFill>
                <a:srgbClr val="000000"/>
              </a:solidFill>
              <a:latin typeface="Arial Black" panose="020B0A04020102020204" pitchFamily="34" charset="0"/>
              <a:ea typeface="Poppins Bold"/>
              <a:cs typeface="Arial" panose="020B0604020202020204" pitchFamily="34" charset="0"/>
              <a:sym typeface="Poppins Bold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0FDFA6-14EC-E319-D28B-9B0FBAC9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799" y="7048500"/>
            <a:ext cx="3188369" cy="17526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0181E-DAF4-A53C-BD24-1D5C3A54BB68}"/>
              </a:ext>
            </a:extLst>
          </p:cNvPr>
          <p:cNvGrpSpPr/>
          <p:nvPr/>
        </p:nvGrpSpPr>
        <p:grpSpPr>
          <a:xfrm>
            <a:off x="14782799" y="5219700"/>
            <a:ext cx="2343079" cy="1482714"/>
            <a:chOff x="14782799" y="4991100"/>
            <a:chExt cx="2343079" cy="14827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373D6E3-56ED-4B4D-ABE7-BCE011EF5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82799" y="5143500"/>
              <a:ext cx="327002" cy="324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E672F1-FEE0-13D4-D4C8-79CE4B461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82799" y="5600700"/>
              <a:ext cx="327003" cy="324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1FC591-4101-EA39-1484-7F312BB8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82799" y="6055198"/>
              <a:ext cx="327003" cy="324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0DD625-E124-B32D-F24D-1214F507E028}"/>
                </a:ext>
              </a:extLst>
            </p:cNvPr>
            <p:cNvSpPr txBox="1"/>
            <p:nvPr/>
          </p:nvSpPr>
          <p:spPr>
            <a:xfrm>
              <a:off x="15152261" y="4991100"/>
              <a:ext cx="1973617" cy="1482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 threat</a:t>
              </a:r>
            </a:p>
            <a:p>
              <a:pPr>
                <a:lnSpc>
                  <a:spcPct val="13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 opportunity</a:t>
              </a:r>
            </a:p>
            <a:p>
              <a:pPr>
                <a:lnSpc>
                  <a:spcPct val="13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 both</a:t>
              </a:r>
              <a:endParaRPr lang="nl-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383E8E-4BDB-16C3-BD01-466F48622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2400300"/>
            <a:ext cx="13103999" cy="6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4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EE140-CB83-1C8C-ECC1-9E670D5D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3C69C5-A3FD-20C5-013E-6B7EA52DAC1D}"/>
              </a:ext>
            </a:extLst>
          </p:cNvPr>
          <p:cNvSpPr/>
          <p:nvPr/>
        </p:nvSpPr>
        <p:spPr>
          <a:xfrm>
            <a:off x="2069535" y="2628900"/>
            <a:ext cx="5715000" cy="6244936"/>
          </a:xfrm>
          <a:prstGeom prst="rect">
            <a:avLst/>
          </a:prstGeom>
          <a:solidFill>
            <a:srgbClr val="1F3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89A8A9-DC4C-88B7-D18F-C8A1B08DE4DD}"/>
              </a:ext>
            </a:extLst>
          </p:cNvPr>
          <p:cNvSpPr/>
          <p:nvPr/>
        </p:nvSpPr>
        <p:spPr>
          <a:xfrm>
            <a:off x="10363200" y="2632364"/>
            <a:ext cx="5715000" cy="6244936"/>
          </a:xfrm>
          <a:prstGeom prst="rect">
            <a:avLst/>
          </a:prstGeom>
          <a:solidFill>
            <a:srgbClr val="1F3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DF1F89-CC9C-B9FA-092E-8672B968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342900"/>
            <a:ext cx="2533650" cy="4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D3B5429E-85F4-ECB6-15E7-1E841C36B6B1}"/>
              </a:ext>
            </a:extLst>
          </p:cNvPr>
          <p:cNvSpPr txBox="1"/>
          <p:nvPr/>
        </p:nvSpPr>
        <p:spPr>
          <a:xfrm>
            <a:off x="1066800" y="1028700"/>
            <a:ext cx="16306800" cy="758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</a:pPr>
            <a:r>
              <a:rPr lang="en-US" sz="4800" b="1" spc="-23" dirty="0">
                <a:solidFill>
                  <a:srgbClr val="000000"/>
                </a:solidFill>
                <a:latin typeface="Arial Black" panose="020B0A040201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So what’s new…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AF126-4904-B202-0544-3910BE254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535" y="3238500"/>
            <a:ext cx="4718994" cy="472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36665-ACDE-730F-584E-9E731BB90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9735" y="2903700"/>
            <a:ext cx="792000" cy="79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DA99D-BCB3-12DB-2669-B4D55B27C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135" y="2903700"/>
            <a:ext cx="799332" cy="7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D3BC7-CBA7-EB96-378A-FE224B7E976A}"/>
              </a:ext>
            </a:extLst>
          </p:cNvPr>
          <p:cNvSpPr txBox="1"/>
          <p:nvPr/>
        </p:nvSpPr>
        <p:spPr>
          <a:xfrm>
            <a:off x="3115478" y="2775309"/>
            <a:ext cx="4306067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execution of security fundamentals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39F87-A374-3B8D-799B-FC7C9B78BD5C}"/>
              </a:ext>
            </a:extLst>
          </p:cNvPr>
          <p:cNvSpPr txBox="1"/>
          <p:nvPr/>
        </p:nvSpPr>
        <p:spPr>
          <a:xfrm>
            <a:off x="10811678" y="2775309"/>
            <a:ext cx="4306067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state attacks</a:t>
            </a:r>
          </a:p>
          <a:p>
            <a:pPr algn="r">
              <a:lnSpc>
                <a:spcPct val="13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telco infrastructure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272F89-B46E-9FFD-6AEF-8E5C0011110B}"/>
              </a:ext>
            </a:extLst>
          </p:cNvPr>
          <p:cNvSpPr txBox="1"/>
          <p:nvPr/>
        </p:nvSpPr>
        <p:spPr>
          <a:xfrm>
            <a:off x="2384767" y="4387450"/>
            <a:ext cx="5399768" cy="390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heterogenous technology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 and need to support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protocols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in consistently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deploying fundamental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baselines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 will systematically leverage any vulnerabilities present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142B4-E71A-78FE-66BD-8EF8056D2AAD}"/>
              </a:ext>
            </a:extLst>
          </p:cNvPr>
          <p:cNvSpPr txBox="1"/>
          <p:nvPr/>
        </p:nvSpPr>
        <p:spPr>
          <a:xfrm>
            <a:off x="10375335" y="4384027"/>
            <a:ext cx="5399768" cy="330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telcos increasingly targeted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state sponsored disruption, espionage and prepositioning</a:t>
            </a:r>
          </a:p>
          <a:p>
            <a:pPr marL="342900" indent="-342900"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adjust resilience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to new reality of threats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(Salt Typhoon, undersea cables),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8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0611F-499F-14E6-5E5D-33F11F30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BFF9A3F-11CB-D6BE-85F6-C4D05781FC31}"/>
              </a:ext>
            </a:extLst>
          </p:cNvPr>
          <p:cNvSpPr/>
          <p:nvPr/>
        </p:nvSpPr>
        <p:spPr>
          <a:xfrm>
            <a:off x="6705600" y="3814197"/>
            <a:ext cx="5029200" cy="4419600"/>
          </a:xfrm>
          <a:prstGeom prst="roundRect">
            <a:avLst>
              <a:gd name="adj" fmla="val 7089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F315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EAE4483-8F48-9410-AD9B-48E9D9CB84FD}"/>
              </a:ext>
            </a:extLst>
          </p:cNvPr>
          <p:cNvSpPr/>
          <p:nvPr/>
        </p:nvSpPr>
        <p:spPr>
          <a:xfrm>
            <a:off x="12268200" y="3814197"/>
            <a:ext cx="5029200" cy="4419600"/>
          </a:xfrm>
          <a:prstGeom prst="roundRect">
            <a:avLst>
              <a:gd name="adj" fmla="val 7089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F315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1EE8117-97F9-5546-ED6B-C768324A196D}"/>
              </a:ext>
            </a:extLst>
          </p:cNvPr>
          <p:cNvSpPr/>
          <p:nvPr/>
        </p:nvSpPr>
        <p:spPr>
          <a:xfrm>
            <a:off x="1066800" y="3814197"/>
            <a:ext cx="5029200" cy="4419600"/>
          </a:xfrm>
          <a:prstGeom prst="roundRect">
            <a:avLst>
              <a:gd name="adj" fmla="val 7089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1F315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94EC13-FA8B-F244-F360-FAFC5B968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342900"/>
            <a:ext cx="2533650" cy="4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26A46358-58AC-F39E-E5B8-52A9C10573F3}"/>
              </a:ext>
            </a:extLst>
          </p:cNvPr>
          <p:cNvSpPr txBox="1"/>
          <p:nvPr/>
        </p:nvSpPr>
        <p:spPr>
          <a:xfrm>
            <a:off x="1066800" y="1028700"/>
            <a:ext cx="16306800" cy="758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95"/>
              </a:lnSpc>
            </a:pPr>
            <a:r>
              <a:rPr lang="en-US" sz="4800" b="1" spc="-23" dirty="0">
                <a:solidFill>
                  <a:srgbClr val="000000"/>
                </a:solidFill>
                <a:latin typeface="Arial Black" panose="020B0A04020102020204" pitchFamily="34" charset="0"/>
                <a:ea typeface="Poppins Bold"/>
                <a:cs typeface="Arial" panose="020B0604020202020204" pitchFamily="34" charset="0"/>
                <a:sym typeface="Poppins Bold"/>
              </a:rPr>
              <a:t>…and what are we doing about it?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6D99D-9C29-3768-7F8A-696798648BFC}"/>
              </a:ext>
            </a:extLst>
          </p:cNvPr>
          <p:cNvSpPr txBox="1"/>
          <p:nvPr/>
        </p:nvSpPr>
        <p:spPr>
          <a:xfrm>
            <a:off x="2209799" y="4030815"/>
            <a:ext cx="3936925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focus on</a:t>
            </a:r>
            <a:b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governance/ compliance</a:t>
            </a:r>
            <a:endParaRPr lang="nl-NL" sz="2400" b="1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E6827-36AC-56C2-184D-146AA8E43FC8}"/>
              </a:ext>
            </a:extLst>
          </p:cNvPr>
          <p:cNvSpPr txBox="1"/>
          <p:nvPr/>
        </p:nvSpPr>
        <p:spPr>
          <a:xfrm>
            <a:off x="8077201" y="4030815"/>
            <a:ext cx="3657598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enhance</a:t>
            </a:r>
            <a:b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operations</a:t>
            </a:r>
            <a:endParaRPr lang="nl-NL" sz="2400" b="1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90F409-9A62-CF98-0ADB-B1902640AC4F}"/>
              </a:ext>
            </a:extLst>
          </p:cNvPr>
          <p:cNvSpPr txBox="1"/>
          <p:nvPr/>
        </p:nvSpPr>
        <p:spPr>
          <a:xfrm>
            <a:off x="13639800" y="4030815"/>
            <a:ext cx="3617200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(re)evaluate </a:t>
            </a:r>
            <a:b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 strategies</a:t>
            </a:r>
            <a:endParaRPr lang="nl-NL" sz="2400" b="1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13C0B-F39D-1967-F6C9-ADE50FF59CD9}"/>
              </a:ext>
            </a:extLst>
          </p:cNvPr>
          <p:cNvSpPr txBox="1"/>
          <p:nvPr/>
        </p:nvSpPr>
        <p:spPr>
          <a:xfrm>
            <a:off x="1345614" y="5097283"/>
            <a:ext cx="4781187" cy="286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industry: increase effort to </a:t>
            </a: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and reduce </a:t>
            </a: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non-conformities and exceptions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ET-ISAC: exchange </a:t>
            </a:r>
            <a:r>
              <a:rPr lang="nl-NL" sz="2400" b="1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e.g. on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data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nl-NL" sz="2400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08F634-9798-D535-18E7-4C4218A6972E}"/>
              </a:ext>
            </a:extLst>
          </p:cNvPr>
          <p:cNvSpPr txBox="1"/>
          <p:nvPr/>
        </p:nvSpPr>
        <p:spPr>
          <a:xfrm>
            <a:off x="6953613" y="5097283"/>
            <a:ext cx="4628788" cy="286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industry: </a:t>
            </a: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</a:t>
            </a: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operations and elevate intel, hunting and red teaming capability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ET-ISAC: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machine-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readable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nl-NL" sz="2400" b="1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playbooks</a:t>
            </a:r>
            <a:r>
              <a:rPr lang="nl-NL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(pilot)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A3B00-A86B-3CF1-741C-90593698F884}"/>
              </a:ext>
            </a:extLst>
          </p:cNvPr>
          <p:cNvSpPr txBox="1"/>
          <p:nvPr/>
        </p:nvSpPr>
        <p:spPr>
          <a:xfrm>
            <a:off x="12501213" y="4991100"/>
            <a:ext cx="4781187" cy="307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industry: evaluate resilience of telco infrastructure for </a:t>
            </a: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reality</a:t>
            </a:r>
            <a:r>
              <a:rPr lang="en-US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threats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ET-ISAC: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nl-NL" sz="2400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different European </a:t>
            </a:r>
            <a:r>
              <a:rPr lang="nl-NL" sz="2400" dirty="0" err="1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nl-NL" sz="2400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F38D26-82E2-3A56-37C9-19CF666CCF13}"/>
              </a:ext>
            </a:extLst>
          </p:cNvPr>
          <p:cNvSpPr txBox="1"/>
          <p:nvPr/>
        </p:nvSpPr>
        <p:spPr>
          <a:xfrm>
            <a:off x="1532465" y="2735100"/>
            <a:ext cx="6726457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execution of security fundamentals</a:t>
            </a:r>
            <a:endParaRPr lang="nl-NL" sz="2400" b="1" dirty="0">
              <a:solidFill>
                <a:srgbClr val="1F31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58E8A-DC71-861E-D4AA-D04BBA84B77E}"/>
              </a:ext>
            </a:extLst>
          </p:cNvPr>
          <p:cNvSpPr/>
          <p:nvPr/>
        </p:nvSpPr>
        <p:spPr>
          <a:xfrm>
            <a:off x="1077491" y="2628900"/>
            <a:ext cx="7380000" cy="792000"/>
          </a:xfrm>
          <a:prstGeom prst="roundRect">
            <a:avLst/>
          </a:prstGeom>
          <a:noFill/>
          <a:ln w="57150">
            <a:solidFill>
              <a:srgbClr val="1F31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7DD56B-51A5-A0AF-41BA-99CF3082C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28900"/>
            <a:ext cx="799332" cy="792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E08E00-68FE-7886-7688-208F724A2D84}"/>
              </a:ext>
            </a:extLst>
          </p:cNvPr>
          <p:cNvSpPr txBox="1"/>
          <p:nvPr/>
        </p:nvSpPr>
        <p:spPr>
          <a:xfrm>
            <a:off x="10226742" y="8682387"/>
            <a:ext cx="6726457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1F3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state attacks on telco infrastructure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382179-51CE-98B2-8642-AFD12EA0D12D}"/>
              </a:ext>
            </a:extLst>
          </p:cNvPr>
          <p:cNvSpPr/>
          <p:nvPr/>
        </p:nvSpPr>
        <p:spPr>
          <a:xfrm>
            <a:off x="9939870" y="8559139"/>
            <a:ext cx="7344000" cy="792000"/>
          </a:xfrm>
          <a:prstGeom prst="roundRect">
            <a:avLst/>
          </a:prstGeom>
          <a:noFill/>
          <a:ln w="57150">
            <a:solidFill>
              <a:srgbClr val="1F31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A8A384-6908-281C-2D86-1A5B0B239483}"/>
              </a:ext>
            </a:extLst>
          </p:cNvPr>
          <p:cNvCxnSpPr>
            <a:cxnSpLocks/>
          </p:cNvCxnSpPr>
          <p:nvPr/>
        </p:nvCxnSpPr>
        <p:spPr>
          <a:xfrm flipV="1">
            <a:off x="4038600" y="3420900"/>
            <a:ext cx="0" cy="306000"/>
          </a:xfrm>
          <a:prstGeom prst="line">
            <a:avLst/>
          </a:prstGeom>
          <a:ln w="57150">
            <a:solidFill>
              <a:srgbClr val="1F31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5383A4-8E50-14B7-4FC6-53B999F3D573}"/>
              </a:ext>
            </a:extLst>
          </p:cNvPr>
          <p:cNvCxnSpPr>
            <a:cxnSpLocks/>
          </p:cNvCxnSpPr>
          <p:nvPr/>
        </p:nvCxnSpPr>
        <p:spPr>
          <a:xfrm flipV="1">
            <a:off x="7620000" y="3420900"/>
            <a:ext cx="0" cy="306000"/>
          </a:xfrm>
          <a:prstGeom prst="line">
            <a:avLst/>
          </a:prstGeom>
          <a:ln w="57150">
            <a:solidFill>
              <a:srgbClr val="1F31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42012D11-8393-1DBD-AABB-2D19EF7D3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069" y="8562603"/>
            <a:ext cx="792000" cy="792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F8D575C-BBEF-B564-488F-92AFBE6F7563}"/>
              </a:ext>
            </a:extLst>
          </p:cNvPr>
          <p:cNvCxnSpPr>
            <a:cxnSpLocks/>
          </p:cNvCxnSpPr>
          <p:nvPr/>
        </p:nvCxnSpPr>
        <p:spPr>
          <a:xfrm flipV="1">
            <a:off x="10820400" y="8222700"/>
            <a:ext cx="0" cy="304800"/>
          </a:xfrm>
          <a:prstGeom prst="line">
            <a:avLst/>
          </a:prstGeom>
          <a:ln w="57150">
            <a:solidFill>
              <a:srgbClr val="1F31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9406A4-4ED2-ED2E-3C61-2340EDB3A169}"/>
              </a:ext>
            </a:extLst>
          </p:cNvPr>
          <p:cNvCxnSpPr>
            <a:cxnSpLocks/>
          </p:cNvCxnSpPr>
          <p:nvPr/>
        </p:nvCxnSpPr>
        <p:spPr>
          <a:xfrm flipV="1">
            <a:off x="14478000" y="8222700"/>
            <a:ext cx="0" cy="304800"/>
          </a:xfrm>
          <a:prstGeom prst="line">
            <a:avLst/>
          </a:prstGeom>
          <a:ln w="57150">
            <a:solidFill>
              <a:srgbClr val="1F31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2" descr="security management Vector Icons free download in SVG, PNG Format">
            <a:extLst>
              <a:ext uri="{FF2B5EF4-FFF2-40B4-BE49-F238E27FC236}">
                <a16:creationId xmlns:a16="http://schemas.microsoft.com/office/drawing/2014/main" id="{6A14533F-9F19-90ED-4C64-60B76E4C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767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security management Vector Icons free download in SVG, PNG Format">
            <a:extLst>
              <a:ext uri="{FF2B5EF4-FFF2-40B4-BE49-F238E27FC236}">
                <a16:creationId xmlns:a16="http://schemas.microsoft.com/office/drawing/2014/main" id="{7E56297C-CC31-0415-43F7-207C9A4B9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767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security management Vector Icons free download in SVG, PNG Format">
            <a:extLst>
              <a:ext uri="{FF2B5EF4-FFF2-40B4-BE49-F238E27FC236}">
                <a16:creationId xmlns:a16="http://schemas.microsoft.com/office/drawing/2014/main" id="{5CB30194-B27A-F9BE-95DE-B2C16BC9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40767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9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F732649F03F6448625866AACB2A4ED" ma:contentTypeVersion="4" ma:contentTypeDescription="Create a new document." ma:contentTypeScope="" ma:versionID="6df76d01f1cda0b6464a8be878cf4f33">
  <xsd:schema xmlns:xsd="http://www.w3.org/2001/XMLSchema" xmlns:xs="http://www.w3.org/2001/XMLSchema" xmlns:p="http://schemas.microsoft.com/office/2006/metadata/properties" xmlns:ns2="8a0b39eb-a68d-472b-80c8-60c93f8f9425" targetNamespace="http://schemas.microsoft.com/office/2006/metadata/properties" ma:root="true" ma:fieldsID="77a3caf60e72284367c75d03cf3a4f70" ns2:_="">
    <xsd:import namespace="8a0b39eb-a68d-472b-80c8-60c93f8f942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b39eb-a68d-472b-80c8-60c93f8f94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9B47E5-E72E-4A70-BDCF-E00FFFFCC5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6CC9A5-A009-4E68-B2CA-BEB70DB27C46}">
  <ds:schemaRefs>
    <ds:schemaRef ds:uri="http://schemas.microsoft.com/office/2006/metadata/properties"/>
    <ds:schemaRef ds:uri="5b183ebc-77d5-4eeb-ae28-a7529f60e108"/>
    <ds:schemaRef ds:uri="http://schemas.openxmlformats.org/package/2006/metadata/core-properties"/>
    <ds:schemaRef ds:uri="http://purl.org/dc/terms/"/>
    <ds:schemaRef ds:uri="http://www.w3.org/XML/1998/namespace"/>
    <ds:schemaRef ds:uri="c2bc4cb6-fa0a-48fe-a7d9-07643f32b3b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D7AFD4-350A-4EB0-B06C-BAB7F2819DAE}"/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765</Words>
  <Application>Microsoft Office PowerPoint</Application>
  <PresentationFormat>Custom</PresentationFormat>
  <Paragraphs>120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Glacial Indifference</vt:lpstr>
      <vt:lpstr>Poppins</vt:lpstr>
      <vt:lpstr>Calibri</vt:lpstr>
      <vt:lpstr>Poppins Bold</vt:lpstr>
      <vt:lpstr>Century Gothic</vt:lpstr>
      <vt:lpstr>Aptos</vt:lpstr>
      <vt:lpstr>Arial</vt:lpstr>
      <vt:lpstr>Arial Black</vt:lpstr>
      <vt:lpstr>Office Theme</vt:lpstr>
      <vt:lpstr>Europe Telecommunications ISAC TELCO SECURITY LANDSCAPE 2025   ENISA Telecom and Digital Infrastructure Security Forum 2025 20TH March 2025, Amsterdam, The Netherlands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ETIS-About-Us-Final-April2024</dc:title>
  <dc:creator>Konrád Ferenczy</dc:creator>
  <cp:lastModifiedBy>Andrija Višić</cp:lastModifiedBy>
  <cp:revision>48</cp:revision>
  <dcterms:created xsi:type="dcterms:W3CDTF">2006-08-16T00:00:00Z</dcterms:created>
  <dcterms:modified xsi:type="dcterms:W3CDTF">2025-03-19T16:05:40Z</dcterms:modified>
  <dc:identifier>DAF0bDWBJpc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0x01010059F732649F03F6448625866AACB2A4ED</vt:lpwstr>
  </property>
  <property fmtid="{D5CDD505-2E9C-101B-9397-08002B2CF9AE}" pid="3" name="MediaServiceImageTags">
    <vt:lpwstr/>
  </property>
</Properties>
</file>